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3" r:id="rId4"/>
    <p:sldId id="312" r:id="rId5"/>
    <p:sldId id="298" r:id="rId6"/>
    <p:sldId id="260" r:id="rId7"/>
    <p:sldId id="310" r:id="rId8"/>
    <p:sldId id="309" r:id="rId9"/>
    <p:sldId id="306" r:id="rId10"/>
    <p:sldId id="305" r:id="rId11"/>
    <p:sldId id="290" r:id="rId12"/>
    <p:sldId id="273" r:id="rId13"/>
    <p:sldId id="291" r:id="rId14"/>
    <p:sldId id="292" r:id="rId15"/>
    <p:sldId id="317" r:id="rId16"/>
    <p:sldId id="318" r:id="rId17"/>
    <p:sldId id="296" r:id="rId18"/>
    <p:sldId id="274" r:id="rId19"/>
    <p:sldId id="300" r:id="rId20"/>
    <p:sldId id="303" r:id="rId21"/>
    <p:sldId id="319" r:id="rId22"/>
    <p:sldId id="320" r:id="rId23"/>
    <p:sldId id="321"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79302" autoAdjust="0"/>
  </p:normalViewPr>
  <p:slideViewPr>
    <p:cSldViewPr>
      <p:cViewPr>
        <p:scale>
          <a:sx n="81" d="100"/>
          <a:sy n="81" d="100"/>
        </p:scale>
        <p:origin x="-1878" y="-25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kallerding\Desktop\New%20folder\Cumberland%20County%20graphs%20for%20PPT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Lincoln County</c:v>
                </c:pt>
              </c:strCache>
            </c:strRef>
          </c:tx>
          <c:invertIfNegative val="0"/>
          <c:cat>
            <c:strRef>
              <c:f>'Top Health Issues'!$B$2:$D$2</c:f>
              <c:strCache>
                <c:ptCount val="3"/>
                <c:pt idx="0">
                  <c:v>Drug &amp; Alcohol Abuse</c:v>
                </c:pt>
                <c:pt idx="1">
                  <c:v>Obesity</c:v>
                </c:pt>
                <c:pt idx="2">
                  <c:v>Physical Activity &amp; Nutrition</c:v>
                </c:pt>
              </c:strCache>
            </c:strRef>
          </c:cat>
          <c:val>
            <c:numRef>
              <c:f>'Top Health Issues'!$B$3:$D$3</c:f>
              <c:numCache>
                <c:formatCode>0%</c:formatCode>
                <c:ptCount val="3"/>
                <c:pt idx="0">
                  <c:v>0.71</c:v>
                </c:pt>
                <c:pt idx="1">
                  <c:v>0.66</c:v>
                </c:pt>
                <c:pt idx="2">
                  <c:v>0.65</c:v>
                </c:pt>
              </c:numCache>
            </c:numRef>
          </c:val>
        </c:ser>
        <c:ser>
          <c:idx val="1"/>
          <c:order val="1"/>
          <c:tx>
            <c:strRef>
              <c:f>'Top Health Issues'!$A$4</c:f>
              <c:strCache>
                <c:ptCount val="1"/>
                <c:pt idx="0">
                  <c:v>Maine</c:v>
                </c:pt>
              </c:strCache>
            </c:strRef>
          </c:tx>
          <c:invertIfNegative val="0"/>
          <c:cat>
            <c:strRef>
              <c:f>'Top Health Issues'!$B$2:$D$2</c:f>
              <c:strCache>
                <c:ptCount val="3"/>
                <c:pt idx="0">
                  <c:v>Drug &amp; Alcohol Abuse</c:v>
                </c:pt>
                <c:pt idx="1">
                  <c:v>Obesity</c:v>
                </c:pt>
                <c:pt idx="2">
                  <c:v>Physical Activity &amp; Nutrition</c:v>
                </c:pt>
              </c:strCache>
            </c:strRef>
          </c:cat>
          <c:val>
            <c:numRef>
              <c:f>'Top Health Issues'!$B$4:$D$4</c:f>
              <c:numCache>
                <c:formatCode>0%</c:formatCode>
                <c:ptCount val="3"/>
                <c:pt idx="0">
                  <c:v>0.8</c:v>
                </c:pt>
                <c:pt idx="1">
                  <c:v>0.78</c:v>
                </c:pt>
                <c:pt idx="2">
                  <c:v>0.69</c:v>
                </c:pt>
              </c:numCache>
            </c:numRef>
          </c:val>
        </c:ser>
        <c:dLbls>
          <c:showLegendKey val="0"/>
          <c:showVal val="1"/>
          <c:showCatName val="0"/>
          <c:showSerName val="0"/>
          <c:showPercent val="0"/>
          <c:showBubbleSize val="0"/>
        </c:dLbls>
        <c:gapWidth val="150"/>
        <c:overlap val="-25"/>
        <c:axId val="127739392"/>
        <c:axId val="127740928"/>
      </c:barChart>
      <c:catAx>
        <c:axId val="127739392"/>
        <c:scaling>
          <c:orientation val="minMax"/>
        </c:scaling>
        <c:delete val="0"/>
        <c:axPos val="b"/>
        <c:majorTickMark val="none"/>
        <c:minorTickMark val="none"/>
        <c:tickLblPos val="nextTo"/>
        <c:crossAx val="127740928"/>
        <c:crosses val="autoZero"/>
        <c:auto val="1"/>
        <c:lblAlgn val="ctr"/>
        <c:lblOffset val="100"/>
        <c:noMultiLvlLbl val="0"/>
      </c:catAx>
      <c:valAx>
        <c:axId val="127740928"/>
        <c:scaling>
          <c:orientation val="minMax"/>
        </c:scaling>
        <c:delete val="1"/>
        <c:axPos val="l"/>
        <c:numFmt formatCode="0%" sourceLinked="1"/>
        <c:majorTickMark val="out"/>
        <c:minorTickMark val="none"/>
        <c:tickLblPos val="nextTo"/>
        <c:crossAx val="127739392"/>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Topic as a</a:t>
            </a:r>
          </a:p>
          <a:p>
            <a:pPr>
              <a:defRPr/>
            </a:pPr>
            <a:r>
              <a:rPr lang="en-US"/>
              <a:t>"Major" or "Critical" Problem</a:t>
            </a:r>
          </a:p>
        </c:rich>
      </c:tx>
      <c:layout/>
      <c:overlay val="0"/>
    </c:title>
    <c:autoTitleDeleted val="0"/>
    <c:plotArea>
      <c:layout>
        <c:manualLayout>
          <c:layoutTarget val="inner"/>
          <c:xMode val="edge"/>
          <c:yMode val="edge"/>
          <c:x val="1.579778830963665E-2"/>
          <c:y val="0.28230682076021163"/>
          <c:w val="0.96524486571879942"/>
          <c:h val="0.64541251231091679"/>
        </c:manualLayout>
      </c:layout>
      <c:barChart>
        <c:barDir val="col"/>
        <c:grouping val="clustered"/>
        <c:varyColors val="0"/>
        <c:ser>
          <c:idx val="0"/>
          <c:order val="0"/>
          <c:tx>
            <c:strRef>
              <c:f>'Top Soc Determin'!$A$3</c:f>
              <c:strCache>
                <c:ptCount val="1"/>
                <c:pt idx="0">
                  <c:v>Lincoln County</c:v>
                </c:pt>
              </c:strCache>
            </c:strRef>
          </c:tx>
          <c:invertIfNegative val="0"/>
          <c:cat>
            <c:strRef>
              <c:f>'Top Soc Determin'!$B$2:$D$2</c:f>
              <c:strCache>
                <c:ptCount val="3"/>
                <c:pt idx="0">
                  <c:v>Access to Behavioral Health/Mental Health Care</c:v>
                </c:pt>
                <c:pt idx="1">
                  <c:v>Poverty</c:v>
                </c:pt>
                <c:pt idx="2">
                  <c:v>Transportation</c:v>
                </c:pt>
              </c:strCache>
            </c:strRef>
          </c:cat>
          <c:val>
            <c:numRef>
              <c:f>'Top Soc Determin'!$B$3:$D$3</c:f>
              <c:numCache>
                <c:formatCode>0%</c:formatCode>
                <c:ptCount val="3"/>
                <c:pt idx="0">
                  <c:v>0.81</c:v>
                </c:pt>
                <c:pt idx="1">
                  <c:v>0.73</c:v>
                </c:pt>
                <c:pt idx="2">
                  <c:v>0.73</c:v>
                </c:pt>
              </c:numCache>
            </c:numRef>
          </c:val>
        </c:ser>
        <c:ser>
          <c:idx val="1"/>
          <c:order val="1"/>
          <c:tx>
            <c:strRef>
              <c:f>'Top Soc Determin'!$A$4</c:f>
              <c:strCache>
                <c:ptCount val="1"/>
                <c:pt idx="0">
                  <c:v>Maine</c:v>
                </c:pt>
              </c:strCache>
            </c:strRef>
          </c:tx>
          <c:invertIfNegative val="0"/>
          <c:cat>
            <c:strRef>
              <c:f>'Top Soc Determin'!$B$2:$D$2</c:f>
              <c:strCache>
                <c:ptCount val="3"/>
                <c:pt idx="0">
                  <c:v>Access to Behavioral Health/Mental Health Care</c:v>
                </c:pt>
                <c:pt idx="1">
                  <c:v>Poverty</c:v>
                </c:pt>
                <c:pt idx="2">
                  <c:v>Transportation</c:v>
                </c:pt>
              </c:strCache>
            </c:strRef>
          </c:cat>
          <c:val>
            <c:numRef>
              <c:f>'Top Soc Determin'!$B$4:$D$4</c:f>
              <c:numCache>
                <c:formatCode>0%</c:formatCode>
                <c:ptCount val="3"/>
                <c:pt idx="0">
                  <c:v>0.67</c:v>
                </c:pt>
                <c:pt idx="1">
                  <c:v>0.78</c:v>
                </c:pt>
                <c:pt idx="2">
                  <c:v>0.67</c:v>
                </c:pt>
              </c:numCache>
            </c:numRef>
          </c:val>
        </c:ser>
        <c:dLbls>
          <c:showLegendKey val="0"/>
          <c:showVal val="1"/>
          <c:showCatName val="0"/>
          <c:showSerName val="0"/>
          <c:showPercent val="0"/>
          <c:showBubbleSize val="0"/>
        </c:dLbls>
        <c:gapWidth val="150"/>
        <c:overlap val="-25"/>
        <c:axId val="127840256"/>
        <c:axId val="127841792"/>
      </c:barChart>
      <c:catAx>
        <c:axId val="127840256"/>
        <c:scaling>
          <c:orientation val="minMax"/>
        </c:scaling>
        <c:delete val="0"/>
        <c:axPos val="b"/>
        <c:majorTickMark val="none"/>
        <c:minorTickMark val="none"/>
        <c:tickLblPos val="nextTo"/>
        <c:crossAx val="127841792"/>
        <c:crosses val="autoZero"/>
        <c:auto val="1"/>
        <c:lblAlgn val="ctr"/>
        <c:lblOffset val="100"/>
        <c:noMultiLvlLbl val="0"/>
      </c:catAx>
      <c:valAx>
        <c:axId val="127841792"/>
        <c:scaling>
          <c:orientation val="minMax"/>
        </c:scaling>
        <c:delete val="1"/>
        <c:axPos val="l"/>
        <c:numFmt formatCode="0%" sourceLinked="1"/>
        <c:majorTickMark val="out"/>
        <c:minorTickMark val="none"/>
        <c:tickLblPos val="nextTo"/>
        <c:crossAx val="127840256"/>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EMS 911 Calls for Overdose</a:t>
            </a:r>
          </a:p>
          <a:p>
            <a:pPr>
              <a:defRPr/>
            </a:pPr>
            <a:r>
              <a:rPr lang="en-US"/>
              <a:t>per 100,000 Population</a:t>
            </a:r>
          </a:p>
        </c:rich>
      </c:tx>
      <c:layout/>
      <c:overlay val="0"/>
    </c:title>
    <c:autoTitleDeleted val="0"/>
    <c:plotArea>
      <c:layout/>
      <c:barChart>
        <c:barDir val="col"/>
        <c:grouping val="clustered"/>
        <c:varyColors val="0"/>
        <c:ser>
          <c:idx val="0"/>
          <c:order val="0"/>
          <c:tx>
            <c:strRef>
              <c:f>'[Chart in Microsoft PowerPoint]Drugs'!$A$2</c:f>
              <c:strCache>
                <c:ptCount val="1"/>
                <c:pt idx="0">
                  <c:v>Lincoln County</c:v>
                </c:pt>
              </c:strCache>
            </c:strRef>
          </c:tx>
          <c:invertIfNegative val="0"/>
          <c:dLbls>
            <c:dLbl>
              <c:idx val="0"/>
              <c:layout>
                <c:manualLayout>
                  <c:x val="-2.777817910375882E-3"/>
                  <c:y val="1.28571110814538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'[Chart in Microsoft PowerPoint]Drugs'!$B$1</c:f>
              <c:strCache>
                <c:ptCount val="1"/>
                <c:pt idx="0">
                  <c:v>Overdose Response</c:v>
                </c:pt>
              </c:strCache>
            </c:strRef>
          </c:cat>
          <c:val>
            <c:numRef>
              <c:f>'[Chart in Microsoft PowerPoint]Drugs'!$B$2</c:f>
              <c:numCache>
                <c:formatCode>0</c:formatCode>
                <c:ptCount val="1"/>
                <c:pt idx="0">
                  <c:v>263.39999999999998</c:v>
                </c:pt>
              </c:numCache>
            </c:numRef>
          </c:val>
        </c:ser>
        <c:ser>
          <c:idx val="1"/>
          <c:order val="1"/>
          <c:tx>
            <c:strRef>
              <c:f>'[Chart in Microsoft PowerPoint]Drugs'!$A$3</c:f>
              <c:strCache>
                <c:ptCount val="1"/>
                <c:pt idx="0">
                  <c:v>Maine</c:v>
                </c:pt>
              </c:strCache>
            </c:strRef>
          </c:tx>
          <c:invertIfNegative val="0"/>
          <c:dLbls>
            <c:dLbl>
              <c:idx val="0"/>
              <c:layout>
                <c:manualLayout>
                  <c:x val="0"/>
                  <c:y val="1.34907275149230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'[Chart in Microsoft PowerPoint]Drugs'!$B$1</c:f>
              <c:strCache>
                <c:ptCount val="1"/>
                <c:pt idx="0">
                  <c:v>Overdose Response</c:v>
                </c:pt>
              </c:strCache>
            </c:strRef>
          </c:cat>
          <c:val>
            <c:numRef>
              <c:f>'[Chart in Microsoft PowerPoint]Drugs'!$B$3</c:f>
              <c:numCache>
                <c:formatCode>General</c:formatCode>
                <c:ptCount val="1"/>
                <c:pt idx="0">
                  <c:v>392</c:v>
                </c:pt>
              </c:numCache>
            </c:numRef>
          </c:val>
        </c:ser>
        <c:dLbls>
          <c:showLegendKey val="0"/>
          <c:showVal val="1"/>
          <c:showCatName val="0"/>
          <c:showSerName val="0"/>
          <c:showPercent val="0"/>
          <c:showBubbleSize val="0"/>
        </c:dLbls>
        <c:gapWidth val="150"/>
        <c:overlap val="-25"/>
        <c:axId val="102455552"/>
        <c:axId val="102474112"/>
      </c:barChart>
      <c:catAx>
        <c:axId val="102455552"/>
        <c:scaling>
          <c:orientation val="minMax"/>
        </c:scaling>
        <c:delete val="0"/>
        <c:axPos val="b"/>
        <c:majorTickMark val="none"/>
        <c:minorTickMark val="none"/>
        <c:tickLblPos val="nextTo"/>
        <c:crossAx val="102474112"/>
        <c:crosses val="autoZero"/>
        <c:auto val="1"/>
        <c:lblAlgn val="ctr"/>
        <c:lblOffset val="100"/>
        <c:noMultiLvlLbl val="0"/>
      </c:catAx>
      <c:valAx>
        <c:axId val="102474112"/>
        <c:scaling>
          <c:orientation val="minMax"/>
          <c:max val="450"/>
          <c:min val="0"/>
        </c:scaling>
        <c:delete val="1"/>
        <c:axPos val="l"/>
        <c:numFmt formatCode="0" sourceLinked="1"/>
        <c:majorTickMark val="out"/>
        <c:minorTickMark val="none"/>
        <c:tickLblPos val="nextTo"/>
        <c:crossAx val="102455552"/>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 Use Among High School Students</a:t>
            </a:r>
          </a:p>
        </c:rich>
      </c:tx>
      <c:layout/>
      <c:overlay val="0"/>
    </c:title>
    <c:autoTitleDeleted val="0"/>
    <c:plotArea>
      <c:layout/>
      <c:barChart>
        <c:barDir val="col"/>
        <c:grouping val="clustered"/>
        <c:varyColors val="0"/>
        <c:ser>
          <c:idx val="0"/>
          <c:order val="0"/>
          <c:tx>
            <c:strRef>
              <c:f>Drugs!$A$8</c:f>
              <c:strCache>
                <c:ptCount val="1"/>
                <c:pt idx="0">
                  <c:v>Lincoln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0.25</c:v>
                </c:pt>
                <c:pt idx="1">
                  <c:v>0.23</c:v>
                </c:pt>
                <c:pt idx="2">
                  <c:v>0.04</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27895424"/>
        <c:axId val="127896960"/>
      </c:barChart>
      <c:catAx>
        <c:axId val="127895424"/>
        <c:scaling>
          <c:orientation val="minMax"/>
        </c:scaling>
        <c:delete val="0"/>
        <c:axPos val="b"/>
        <c:majorTickMark val="none"/>
        <c:minorTickMark val="none"/>
        <c:tickLblPos val="nextTo"/>
        <c:crossAx val="127896960"/>
        <c:crosses val="autoZero"/>
        <c:auto val="1"/>
        <c:lblAlgn val="ctr"/>
        <c:lblOffset val="100"/>
        <c:noMultiLvlLbl val="0"/>
      </c:catAx>
      <c:valAx>
        <c:axId val="127896960"/>
        <c:scaling>
          <c:orientation val="minMax"/>
        </c:scaling>
        <c:delete val="1"/>
        <c:axPos val="l"/>
        <c:numFmt formatCode="0%" sourceLinked="1"/>
        <c:majorTickMark val="out"/>
        <c:minorTickMark val="none"/>
        <c:tickLblPos val="nextTo"/>
        <c:crossAx val="127895424"/>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Obesity </a:t>
            </a:r>
          </a:p>
        </c:rich>
      </c:tx>
      <c:layout/>
      <c:overlay val="0"/>
    </c:title>
    <c:autoTitleDeleted val="0"/>
    <c:plotArea>
      <c:layout/>
      <c:barChart>
        <c:barDir val="col"/>
        <c:grouping val="clustered"/>
        <c:varyColors val="0"/>
        <c:ser>
          <c:idx val="0"/>
          <c:order val="0"/>
          <c:tx>
            <c:strRef>
              <c:f>Obesity!$A$5</c:f>
              <c:strCache>
                <c:ptCount val="1"/>
                <c:pt idx="0">
                  <c:v>Cumberland County</c:v>
                </c:pt>
              </c:strCache>
            </c:strRef>
          </c:tx>
          <c:invertIfNegative val="0"/>
          <c:cat>
            <c:strRef>
              <c:f>Obesity!$B$4:$C$4</c:f>
              <c:strCache>
                <c:ptCount val="2"/>
                <c:pt idx="0">
                  <c:v>Obesity in adults</c:v>
                </c:pt>
                <c:pt idx="1">
                  <c:v>Obesity in high school students</c:v>
                </c:pt>
              </c:strCache>
            </c:strRef>
          </c:cat>
          <c:val>
            <c:numRef>
              <c:f>Obesity!$B$5:$C$5</c:f>
              <c:numCache>
                <c:formatCode>0%</c:formatCode>
                <c:ptCount val="2"/>
                <c:pt idx="0">
                  <c:v>0.22</c:v>
                </c:pt>
                <c:pt idx="1">
                  <c:v>0.13</c:v>
                </c:pt>
              </c:numCache>
            </c:numRef>
          </c:val>
        </c:ser>
        <c:ser>
          <c:idx val="1"/>
          <c:order val="1"/>
          <c:tx>
            <c:strRef>
              <c:f>Obesity!$A$6</c:f>
              <c:strCache>
                <c:ptCount val="1"/>
                <c:pt idx="0">
                  <c:v>Maine</c:v>
                </c:pt>
              </c:strCache>
            </c:strRef>
          </c:tx>
          <c:invertIfNegative val="0"/>
          <c:cat>
            <c:strRef>
              <c:f>Obesity!$B$4:$C$4</c:f>
              <c:strCache>
                <c:ptCount val="2"/>
                <c:pt idx="0">
                  <c:v>Obesity in adults</c:v>
                </c:pt>
                <c:pt idx="1">
                  <c:v>Obesity in high school students</c:v>
                </c:pt>
              </c:strCache>
            </c:strRef>
          </c:cat>
          <c:val>
            <c:numRef>
              <c:f>Obesity!$B$6:$C$6</c:f>
              <c:numCache>
                <c:formatCode>0%</c:formatCode>
                <c:ptCount val="2"/>
                <c:pt idx="0">
                  <c:v>0.28999999999999998</c:v>
                </c:pt>
                <c:pt idx="1">
                  <c:v>0.13</c:v>
                </c:pt>
              </c:numCache>
            </c:numRef>
          </c:val>
        </c:ser>
        <c:dLbls>
          <c:showLegendKey val="0"/>
          <c:showVal val="1"/>
          <c:showCatName val="0"/>
          <c:showSerName val="0"/>
          <c:showPercent val="0"/>
          <c:showBubbleSize val="0"/>
        </c:dLbls>
        <c:gapWidth val="150"/>
        <c:overlap val="-25"/>
        <c:axId val="103099392"/>
        <c:axId val="103101184"/>
      </c:barChart>
      <c:catAx>
        <c:axId val="103099392"/>
        <c:scaling>
          <c:orientation val="minMax"/>
        </c:scaling>
        <c:delete val="0"/>
        <c:axPos val="b"/>
        <c:majorTickMark val="none"/>
        <c:minorTickMark val="none"/>
        <c:tickLblPos val="nextTo"/>
        <c:crossAx val="103101184"/>
        <c:crosses val="autoZero"/>
        <c:auto val="1"/>
        <c:lblAlgn val="ctr"/>
        <c:lblOffset val="100"/>
        <c:noMultiLvlLbl val="0"/>
      </c:catAx>
      <c:valAx>
        <c:axId val="103101184"/>
        <c:scaling>
          <c:orientation val="minMax"/>
        </c:scaling>
        <c:delete val="1"/>
        <c:axPos val="l"/>
        <c:numFmt formatCode="0%" sourceLinked="1"/>
        <c:majorTickMark val="out"/>
        <c:minorTickMark val="none"/>
        <c:tickLblPos val="nextTo"/>
        <c:crossAx val="103099392"/>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Measures of Physical Activity: Lincoln County</a:t>
            </a:r>
          </a:p>
        </c:rich>
      </c:tx>
      <c:layout/>
      <c:overlay val="0"/>
    </c:title>
    <c:autoTitleDeleted val="0"/>
    <c:plotArea>
      <c:layout/>
      <c:barChart>
        <c:barDir val="col"/>
        <c:grouping val="clustered"/>
        <c:varyColors val="0"/>
        <c:ser>
          <c:idx val="0"/>
          <c:order val="0"/>
          <c:tx>
            <c:strRef>
              <c:f>PAN!$A$3</c:f>
              <c:strCache>
                <c:ptCount val="1"/>
                <c:pt idx="0">
                  <c:v>Lincoln County</c:v>
                </c:pt>
              </c:strCache>
            </c:strRef>
          </c:tx>
          <c:invertIfNegative val="0"/>
          <c:cat>
            <c:strRef>
              <c:f>PAN!$B$2:$D$2</c:f>
              <c:strCache>
                <c:ptCount val="3"/>
                <c:pt idx="0">
                  <c:v>No Physical Activity in Past Month - Adults</c:v>
                </c:pt>
                <c:pt idx="1">
                  <c:v>Met Recommendations for Physical Activity - Adults</c:v>
                </c:pt>
                <c:pt idx="2">
                  <c:v>Met Recommendations for Physical Activity - High School Students</c:v>
                </c:pt>
              </c:strCache>
            </c:strRef>
          </c:cat>
          <c:val>
            <c:numRef>
              <c:f>PAN!$B$3:$D$3</c:f>
              <c:numCache>
                <c:formatCode>0%</c:formatCode>
                <c:ptCount val="3"/>
                <c:pt idx="0">
                  <c:v>0.24</c:v>
                </c:pt>
                <c:pt idx="1">
                  <c:v>0.56000000000000005</c:v>
                </c:pt>
                <c:pt idx="2">
                  <c:v>0.47</c:v>
                </c:pt>
              </c:numCache>
            </c:numRef>
          </c:val>
        </c:ser>
        <c:ser>
          <c:idx val="1"/>
          <c:order val="1"/>
          <c:tx>
            <c:strRef>
              <c:f>PAN!$A$4</c:f>
              <c:strCache>
                <c:ptCount val="1"/>
                <c:pt idx="0">
                  <c:v>Maine</c:v>
                </c:pt>
              </c:strCache>
            </c:strRef>
          </c:tx>
          <c:invertIfNegative val="0"/>
          <c:cat>
            <c:strRef>
              <c:f>PAN!$B$2:$D$2</c:f>
              <c:strCache>
                <c:ptCount val="3"/>
                <c:pt idx="0">
                  <c:v>No Physical Activity in Past Month - Adults</c:v>
                </c:pt>
                <c:pt idx="1">
                  <c:v>Met Recommendations for Physical Activity - Adults</c:v>
                </c:pt>
                <c:pt idx="2">
                  <c:v>Met Recommendations for Physical Activity - High School Students</c:v>
                </c:pt>
              </c:strCache>
            </c:strRef>
          </c:cat>
          <c:val>
            <c:numRef>
              <c:f>PAN!$B$4:$D$4</c:f>
              <c:numCache>
                <c:formatCode>0%</c:formatCode>
                <c:ptCount val="3"/>
                <c:pt idx="0">
                  <c:v>0.22</c:v>
                </c:pt>
                <c:pt idx="1">
                  <c:v>0.53</c:v>
                </c:pt>
                <c:pt idx="2">
                  <c:v>0.44</c:v>
                </c:pt>
              </c:numCache>
            </c:numRef>
          </c:val>
        </c:ser>
        <c:dLbls>
          <c:showLegendKey val="0"/>
          <c:showVal val="1"/>
          <c:showCatName val="0"/>
          <c:showSerName val="0"/>
          <c:showPercent val="0"/>
          <c:showBubbleSize val="0"/>
        </c:dLbls>
        <c:gapWidth val="150"/>
        <c:overlap val="-25"/>
        <c:axId val="133275648"/>
        <c:axId val="133277184"/>
      </c:barChart>
      <c:catAx>
        <c:axId val="133275648"/>
        <c:scaling>
          <c:orientation val="minMax"/>
        </c:scaling>
        <c:delete val="0"/>
        <c:axPos val="b"/>
        <c:majorTickMark val="none"/>
        <c:minorTickMark val="none"/>
        <c:tickLblPos val="nextTo"/>
        <c:crossAx val="133277184"/>
        <c:crosses val="autoZero"/>
        <c:auto val="1"/>
        <c:lblAlgn val="ctr"/>
        <c:lblOffset val="100"/>
        <c:noMultiLvlLbl val="0"/>
      </c:catAx>
      <c:valAx>
        <c:axId val="133277184"/>
        <c:scaling>
          <c:orientation val="minMax"/>
        </c:scaling>
        <c:delete val="1"/>
        <c:axPos val="l"/>
        <c:numFmt formatCode="0%" sourceLinked="1"/>
        <c:majorTickMark val="out"/>
        <c:minorTickMark val="none"/>
        <c:tickLblPos val="nextTo"/>
        <c:crossAx val="133275648"/>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Selected Measures on Nutrition: Lincoln County</a:t>
            </a:r>
          </a:p>
        </c:rich>
      </c:tx>
      <c:layout/>
      <c:overlay val="0"/>
    </c:title>
    <c:autoTitleDeleted val="0"/>
    <c:plotArea>
      <c:layout/>
      <c:barChart>
        <c:barDir val="col"/>
        <c:grouping val="clustered"/>
        <c:varyColors val="0"/>
        <c:ser>
          <c:idx val="0"/>
          <c:order val="0"/>
          <c:tx>
            <c:strRef>
              <c:f>PAN!$A$12</c:f>
              <c:strCache>
                <c:ptCount val="1"/>
                <c:pt idx="0">
                  <c:v>Lincoln County</c:v>
                </c:pt>
              </c:strCache>
            </c:strRef>
          </c:tx>
          <c:invertIfNegative val="0"/>
          <c:cat>
            <c:strRef>
              <c:f>PAN!$B$11:$D$11</c:f>
              <c:strCache>
                <c:ptCount val="3"/>
                <c:pt idx="0">
                  <c:v>Fruit Consumption among Adults (&lt;1/day)</c:v>
                </c:pt>
                <c:pt idx="1">
                  <c:v>Vegetable Consumption among Adults (&lt;1/day)</c:v>
                </c:pt>
                <c:pt idx="2">
                  <c:v>Fruit &amp; Vegetable Consumption - High School Students</c:v>
                </c:pt>
              </c:strCache>
            </c:strRef>
          </c:cat>
          <c:val>
            <c:numRef>
              <c:f>PAN!$B$12:$D$12</c:f>
              <c:numCache>
                <c:formatCode>0%</c:formatCode>
                <c:ptCount val="3"/>
                <c:pt idx="0">
                  <c:v>0.3</c:v>
                </c:pt>
                <c:pt idx="1">
                  <c:v>0.12</c:v>
                </c:pt>
                <c:pt idx="2">
                  <c:v>0.18</c:v>
                </c:pt>
              </c:numCache>
            </c:numRef>
          </c:val>
        </c:ser>
        <c:ser>
          <c:idx val="1"/>
          <c:order val="1"/>
          <c:tx>
            <c:strRef>
              <c:f>PAN!$A$13</c:f>
              <c:strCache>
                <c:ptCount val="1"/>
                <c:pt idx="0">
                  <c:v>Maine</c:v>
                </c:pt>
              </c:strCache>
            </c:strRef>
          </c:tx>
          <c:invertIfNegative val="0"/>
          <c:cat>
            <c:strRef>
              <c:f>PAN!$B$11:$D$11</c:f>
              <c:strCache>
                <c:ptCount val="3"/>
                <c:pt idx="0">
                  <c:v>Fruit Consumption among Adults (&lt;1/day)</c:v>
                </c:pt>
                <c:pt idx="1">
                  <c:v>Vegetable Consumption among Adults (&lt;1/day)</c:v>
                </c:pt>
                <c:pt idx="2">
                  <c:v>Fruit &amp; Vegetable Consumption - High School Students</c:v>
                </c:pt>
              </c:strCache>
            </c:strRef>
          </c:cat>
          <c:val>
            <c:numRef>
              <c:f>PAN!$B$13:$D$13</c:f>
              <c:numCache>
                <c:formatCode>0%</c:formatCode>
                <c:ptCount val="3"/>
                <c:pt idx="0">
                  <c:v>0.34</c:v>
                </c:pt>
                <c:pt idx="1">
                  <c:v>0.18</c:v>
                </c:pt>
                <c:pt idx="2">
                  <c:v>0.17</c:v>
                </c:pt>
              </c:numCache>
            </c:numRef>
          </c:val>
        </c:ser>
        <c:dLbls>
          <c:showLegendKey val="0"/>
          <c:showVal val="1"/>
          <c:showCatName val="0"/>
          <c:showSerName val="0"/>
          <c:showPercent val="0"/>
          <c:showBubbleSize val="0"/>
        </c:dLbls>
        <c:gapWidth val="150"/>
        <c:overlap val="-25"/>
        <c:axId val="134953216"/>
        <c:axId val="134963200"/>
      </c:barChart>
      <c:catAx>
        <c:axId val="134953216"/>
        <c:scaling>
          <c:orientation val="minMax"/>
        </c:scaling>
        <c:delete val="0"/>
        <c:axPos val="b"/>
        <c:majorTickMark val="none"/>
        <c:minorTickMark val="none"/>
        <c:tickLblPos val="nextTo"/>
        <c:crossAx val="134963200"/>
        <c:crosses val="autoZero"/>
        <c:auto val="1"/>
        <c:lblAlgn val="ctr"/>
        <c:lblOffset val="100"/>
        <c:noMultiLvlLbl val="0"/>
      </c:catAx>
      <c:valAx>
        <c:axId val="134963200"/>
        <c:scaling>
          <c:orientation val="minMax"/>
        </c:scaling>
        <c:delete val="1"/>
        <c:axPos val="l"/>
        <c:numFmt formatCode="0%" sourceLinked="1"/>
        <c:majorTickMark val="out"/>
        <c:minorTickMark val="none"/>
        <c:tickLblPos val="nextTo"/>
        <c:crossAx val="134953216"/>
        <c:crosses val="autoZero"/>
        <c:crossBetween val="between"/>
      </c:valAx>
    </c:plotArea>
    <c:legend>
      <c:legendPos val="t"/>
      <c:layout/>
      <c:overlay val="0"/>
    </c:legend>
    <c:plotVisOnly val="1"/>
    <c:dispBlanksAs val="gap"/>
    <c:showDLblsOverMax val="0"/>
  </c:chart>
  <c:txPr>
    <a:bodyPr/>
    <a:lstStyle/>
    <a:p>
      <a:pPr>
        <a:defRPr>
          <a:latin typeface="Calibri" panose="020F050202020403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dgm:t>
        <a:bodyPr/>
        <a:lstStyle/>
        <a:p>
          <a:endParaRPr lang="en-US"/>
        </a:p>
      </dgm:t>
    </dgm:pt>
    <dgm:pt modelId="{5A7055B8-2040-4582-81D0-93712DAEFE4E}" type="pres">
      <dgm:prSet presAssocID="{04928D4D-8553-41AF-A544-771ED8C2215A}" presName="sibTransFirstNode" presStyleLbl="bgShp" presStyleIdx="0" presStyleCnt="1"/>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dgm:t>
        <a:bodyPr/>
        <a:lstStyle/>
        <a:p>
          <a:endParaRPr lang="en-US"/>
        </a:p>
      </dgm:t>
    </dgm:pt>
  </dgm:ptLst>
  <dgm:cxnLst>
    <dgm:cxn modelId="{61751768-76BF-4FE3-8B42-809F70468F9C}" srcId="{0D392A86-2189-4F18-AF5C-6FACF7A51A00}" destId="{B691141F-A735-412F-9A6A-F7C2056FD297}" srcOrd="2" destOrd="0" parTransId="{239056DF-79DB-412D-90BA-F09CB1445E3E}" sibTransId="{ED7A90A9-12FB-436C-98BD-25E61D6A99F2}"/>
    <dgm:cxn modelId="{EC045D8E-25FA-431A-A861-70C3C959AC2C}" srcId="{0D392A86-2189-4F18-AF5C-6FACF7A51A00}" destId="{352C0664-FA89-4F91-A2A0-DA525F7BF88A}" srcOrd="1" destOrd="0" parTransId="{56C52878-FBDF-4141-A177-D001626BBAA1}" sibTransId="{D851AC27-522E-4867-9FA1-35B9838CBCC0}"/>
    <dgm:cxn modelId="{3471798C-93FC-49D1-9DD6-F163E344ABA1}" type="presOf" srcId="{352C0664-FA89-4F91-A2A0-DA525F7BF88A}" destId="{E52E854D-9B86-43EB-A2E7-7F96111CBE26}"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EAB0261D-7DBD-4E82-BC60-28E4AA3F0076}" type="presOf" srcId="{B691141F-A735-412F-9A6A-F7C2056FD297}" destId="{B0838D81-D45D-474F-83FF-2E5348504347}" srcOrd="0" destOrd="0" presId="urn:microsoft.com/office/officeart/2005/8/layout/cycle3"/>
    <dgm:cxn modelId="{141C626B-C76F-4EC0-BD47-53667A99AA9A}" type="presOf" srcId="{807964E7-7039-4883-9EF1-05222EC9EBEA}" destId="{E4C3BEEC-D67B-4611-A5CC-D548E32BA97E}" srcOrd="0" destOrd="0" presId="urn:microsoft.com/office/officeart/2005/8/layout/cycle3"/>
    <dgm:cxn modelId="{145F9D82-1A6D-40EE-A1DC-C59B7F61B4E8}" type="presOf" srcId="{0D392A86-2189-4F18-AF5C-6FACF7A51A00}" destId="{26E68A81-670F-4F9E-A874-DAF7A1F099D6}" srcOrd="0" destOrd="0" presId="urn:microsoft.com/office/officeart/2005/8/layout/cycle3"/>
    <dgm:cxn modelId="{13DF8728-7119-477A-A947-98A17C148A19}" type="presOf" srcId="{04928D4D-8553-41AF-A544-771ED8C2215A}" destId="{5A7055B8-2040-4582-81D0-93712DAEFE4E}"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D5E052C2-6A63-4C1A-AAAB-8F346FDB2A45}" type="presOf" srcId="{A1699FF7-29F6-4D57-9210-F224C30DA212}" destId="{E7121682-31F8-4E27-993A-C333C3447464}" srcOrd="0" destOrd="0" presId="urn:microsoft.com/office/officeart/2005/8/layout/cycle3"/>
    <dgm:cxn modelId="{2A3CB751-3268-4B15-ACFC-7F305D47FE9B}" type="presParOf" srcId="{26E68A81-670F-4F9E-A874-DAF7A1F099D6}" destId="{D823512E-EF67-48AC-90FF-9FF6DD4741F0}" srcOrd="0" destOrd="0" presId="urn:microsoft.com/office/officeart/2005/8/layout/cycle3"/>
    <dgm:cxn modelId="{BDE363FB-DC83-404F-AA55-43D3922879A6}" type="presParOf" srcId="{D823512E-EF67-48AC-90FF-9FF6DD4741F0}" destId="{E4C3BEEC-D67B-4611-A5CC-D548E32BA97E}" srcOrd="0" destOrd="0" presId="urn:microsoft.com/office/officeart/2005/8/layout/cycle3"/>
    <dgm:cxn modelId="{9151CA73-A53F-4132-8C56-6F541BC9B190}" type="presParOf" srcId="{D823512E-EF67-48AC-90FF-9FF6DD4741F0}" destId="{5A7055B8-2040-4582-81D0-93712DAEFE4E}" srcOrd="1" destOrd="0" presId="urn:microsoft.com/office/officeart/2005/8/layout/cycle3"/>
    <dgm:cxn modelId="{36F35273-DF6B-4708-8571-B1649ECF649B}" type="presParOf" srcId="{D823512E-EF67-48AC-90FF-9FF6DD4741F0}" destId="{E52E854D-9B86-43EB-A2E7-7F96111CBE26}" srcOrd="2" destOrd="0" presId="urn:microsoft.com/office/officeart/2005/8/layout/cycle3"/>
    <dgm:cxn modelId="{A53F3C7E-74FA-4D44-B379-5D54759F8686}" type="presParOf" srcId="{D823512E-EF67-48AC-90FF-9FF6DD4741F0}" destId="{B0838D81-D45D-474F-83FF-2E5348504347}" srcOrd="3" destOrd="0" presId="urn:microsoft.com/office/officeart/2005/8/layout/cycle3"/>
    <dgm:cxn modelId="{C03A8633-B4FF-4942-9389-E63FCAB1E6B4}"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Lincoln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Summery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Lincoln County based on information provided by the</a:t>
            </a:r>
            <a:r>
              <a:rPr lang="en-US" dirty="0" smtClean="0">
                <a:solidFill>
                  <a:srgbClr val="FF0000"/>
                </a:solidFill>
              </a:rPr>
              <a:t> </a:t>
            </a:r>
            <a:r>
              <a:rPr lang="en-US" i="0" dirty="0" smtClean="0">
                <a:solidFill>
                  <a:srgbClr val="FF0000"/>
                </a:solidFill>
              </a:rPr>
              <a:t>51 </a:t>
            </a:r>
            <a:r>
              <a:rPr lang="en-US" dirty="0" smtClean="0"/>
              <a:t>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80</a:t>
            </a:r>
            <a:r>
              <a:rPr lang="en-US" i="0" baseline="0" dirty="0" smtClean="0"/>
              <a:t>%</a:t>
            </a:r>
            <a:endParaRPr lang="en-US" i="1" baseline="0" dirty="0" smtClean="0"/>
          </a:p>
          <a:p>
            <a:pPr marL="628650" lvl="1" indent="-171450">
              <a:buFont typeface="Arial" panose="020B0604020202020204" pitchFamily="34" charset="0"/>
              <a:buChar char="•"/>
            </a:pPr>
            <a:r>
              <a:rPr lang="en-US" baseline="0" dirty="0" smtClean="0"/>
              <a:t>Obesity– </a:t>
            </a:r>
            <a:r>
              <a:rPr lang="en-US" i="0" baseline="0" dirty="0" smtClean="0"/>
              <a:t>78%</a:t>
            </a:r>
          </a:p>
          <a:p>
            <a:pPr marL="628650" lvl="1" indent="-171450">
              <a:buFont typeface="Arial" panose="020B0604020202020204" pitchFamily="34" charset="0"/>
              <a:buChar char="•"/>
            </a:pPr>
            <a:r>
              <a:rPr lang="en-US" i="0" baseline="0" dirty="0" smtClean="0"/>
              <a:t>Mental Health- 71%</a:t>
            </a:r>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Lincoln County based on information provided by the </a:t>
            </a:r>
            <a:r>
              <a:rPr lang="en-US" i="0" dirty="0" smtClean="0"/>
              <a:t>51</a:t>
            </a:r>
            <a:r>
              <a:rPr lang="en-US" dirty="0" smtClean="0"/>
              <a:t>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Poverty–78%</a:t>
            </a:r>
          </a:p>
          <a:p>
            <a:pPr marL="628650" lvl="1" indent="-171450">
              <a:spcAft>
                <a:spcPts val="600"/>
              </a:spcAft>
              <a:buFont typeface="Arial" panose="020B0604020202020204" pitchFamily="34" charset="0"/>
              <a:buChar char="•"/>
            </a:pPr>
            <a:r>
              <a:rPr lang="en-US" i="0" baseline="0" dirty="0" smtClean="0"/>
              <a:t>Access to Behavioral Care/Mental Health Care– 67%</a:t>
            </a:r>
          </a:p>
          <a:p>
            <a:pPr marL="628650" lvl="1" indent="-171450">
              <a:spcAft>
                <a:spcPts val="600"/>
              </a:spcAft>
              <a:buFont typeface="Arial" panose="020B0604020202020204" pitchFamily="34" charset="0"/>
              <a:buChar char="•"/>
            </a:pPr>
            <a:r>
              <a:rPr lang="en-US" i="0" baseline="0" dirty="0" smtClean="0"/>
              <a:t>Transportation- 67%</a:t>
            </a:r>
          </a:p>
          <a:p>
            <a:pPr marL="0" indent="0">
              <a:spcAft>
                <a:spcPts val="600"/>
              </a:spcAft>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Now we will briefly take a look at the top 3 health issues. </a:t>
            </a:r>
            <a:r>
              <a:rPr lang="en-US" b="1" baseline="0" dirty="0" smtClean="0"/>
              <a:t>Starting with Drug &amp; Alcohol Abuse .</a:t>
            </a:r>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There is a statistically significant difference between Lincoln County and Maine where </a:t>
            </a:r>
            <a:r>
              <a:rPr lang="en-US" i="0" baseline="0" dirty="0" smtClean="0"/>
              <a:t>Lincoln County is lower than Maine at 309 vs 328 per 100,000 population</a:t>
            </a:r>
            <a:r>
              <a:rPr lang="en-US" baseline="0" dirty="0" smtClean="0"/>
              <a:t>;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 – darker green.</a:t>
            </a:r>
          </a:p>
          <a:p>
            <a:pPr marL="171450" indent="-171450">
              <a:spcAft>
                <a:spcPts val="600"/>
              </a:spcAft>
              <a:buFont typeface="Arial" panose="020B0604020202020204" pitchFamily="34" charset="0"/>
              <a:buChar char="•"/>
            </a:pPr>
            <a:r>
              <a:rPr lang="en-US" baseline="0" dirty="0" smtClean="0"/>
              <a:t>Data is from 2011. </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i="0" baseline="0" dirty="0" smtClean="0"/>
              <a:t>Lincoln County is lower than Maine at 263 vs 392 per 100,000 population; This is not measured at the national level.</a:t>
            </a:r>
          </a:p>
          <a:p>
            <a:pPr marL="171450" indent="-171450">
              <a:spcAft>
                <a:spcPts val="600"/>
              </a:spcAft>
              <a:buFont typeface="Arial" panose="020B0604020202020204" pitchFamily="34" charset="0"/>
              <a:buChar char="•"/>
            </a:pPr>
            <a:r>
              <a:rPr lang="en-US" baseline="0" dirty="0" smtClean="0"/>
              <a:t>These data are from 2014.</a:t>
            </a:r>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i="0"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i="0"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i="0" baseline="0" dirty="0" smtClean="0"/>
              <a:t>In Lincoln County, the percentage of HS students who reported drinking alcohol was slightly lower than for Maine.</a:t>
            </a:r>
          </a:p>
          <a:p>
            <a:pPr marL="171450" indent="-171450">
              <a:spcAft>
                <a:spcPts val="600"/>
              </a:spcAft>
              <a:buFont typeface="Arial" panose="020B0604020202020204" pitchFamily="34" charset="0"/>
              <a:buChar char="•"/>
            </a:pPr>
            <a:r>
              <a:rPr lang="en-US" i="0" baseline="0" dirty="0" smtClean="0"/>
              <a:t>The percentage of students in grades 9-12 who reported marijuana use was slightly higher than Maine.</a:t>
            </a:r>
          </a:p>
          <a:p>
            <a:pPr marL="171450" indent="-171450">
              <a:spcAft>
                <a:spcPts val="600"/>
              </a:spcAft>
              <a:buFont typeface="Arial" panose="020B0604020202020204" pitchFamily="34" charset="0"/>
              <a:buChar char="•"/>
            </a:pPr>
            <a:r>
              <a:rPr lang="en-US" i="0" baseline="0" dirty="0" smtClean="0"/>
              <a:t>The percentage of 9-12 grade students that reported taking Rx drugs in the past 30 days was significantly lower than the state percentage.</a:t>
            </a:r>
          </a:p>
          <a:p>
            <a:pPr marL="171450" indent="-171450">
              <a:spcAft>
                <a:spcPts val="600"/>
              </a:spcAft>
              <a:buFont typeface="Arial" panose="020B0604020202020204" pitchFamily="34" charset="0"/>
              <a:buChar char="•"/>
            </a:pPr>
            <a:r>
              <a:rPr lang="en-US" i="0" baseline="0" dirty="0" smtClean="0"/>
              <a:t>Another way to think of these numbers is to think of 25 of every 100 students using alcohol in the past 30 days or 23 of every 100 using marijuana in the past 30 days…..</a:t>
            </a:r>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Lincoln County.</a:t>
            </a:r>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2 (short version), page 4 (longer version), and page 5 Mid Coast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next top health issue identified was </a:t>
            </a:r>
            <a:r>
              <a:rPr lang="en-US" b="1" baseline="0" dirty="0" smtClean="0"/>
              <a:t>Obesity </a:t>
            </a:r>
            <a:r>
              <a:rPr lang="en-US" b="0" baseline="0" dirty="0" smtClean="0"/>
              <a:t>in Lincoln County.</a:t>
            </a:r>
            <a:endParaRPr lang="en-US" baseline="0" dirty="0" smtClean="0"/>
          </a:p>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i="0" baseline="0" dirty="0" smtClean="0"/>
              <a:t>Lincoln County is lower than the Maine percentage (and the same as nationally @ 30%).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Stated differently, if we randomly selected 100 adults in Lincoln County, 22 of them would have obesity; If we randomly selected 100 adults across the state, 29 of them would have obesity. </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indent="-171450">
              <a:spcAft>
                <a:spcPts val="600"/>
              </a:spcAft>
              <a:buFont typeface="Arial" panose="020B0604020202020204" pitchFamily="34" charset="0"/>
              <a:buChar char="•"/>
            </a:pPr>
            <a:r>
              <a:rPr lang="en-US" baseline="0" dirty="0" smtClean="0"/>
              <a:t>Data are from 2013.</a:t>
            </a:r>
            <a:endParaRPr lang="en-US" baseline="0" dirty="0" smtClean="0"/>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Obesity defined via BRFSS U.S. Core –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bars on the left show the same information that we just saw in the map on the previous slide.</a:t>
            </a:r>
          </a:p>
          <a:p>
            <a:pPr marL="171450" indent="-171450">
              <a:spcAft>
                <a:spcPts val="600"/>
              </a:spcAft>
              <a:buFont typeface="Arial" panose="020B0604020202020204" pitchFamily="34" charset="0"/>
              <a:buChar char="•"/>
            </a:pPr>
            <a:r>
              <a:rPr lang="en-US" baseline="0" dirty="0" smtClean="0"/>
              <a:t>On the right, we can see among high school students in grades 9-12 that obesity is similar to the state percentage. </a:t>
            </a:r>
          </a:p>
          <a:p>
            <a:pPr marL="171450" indent="-171450">
              <a:spcAft>
                <a:spcPts val="600"/>
              </a:spcAft>
              <a:buFont typeface="Arial" panose="020B0604020202020204" pitchFamily="34" charset="0"/>
              <a:buChar char="•"/>
            </a:pPr>
            <a:r>
              <a:rPr lang="en-US" baseline="0" dirty="0" smtClean="0"/>
              <a:t>Stated differently, if we randomly selected 100 students in 9-12 grade in Lincoln County, 13 of them would have obesity; If we randomly selected 100 students across the state, 13 of them would have obesity. </a:t>
            </a:r>
            <a:endParaRPr lang="en-US" baseline="0" dirty="0" smtClean="0"/>
          </a:p>
          <a:p>
            <a:pPr marL="171450" indent="-171450">
              <a:spcAft>
                <a:spcPts val="600"/>
              </a:spcAft>
              <a:buFont typeface="Arial" panose="020B0604020202020204" pitchFamily="34" charset="0"/>
              <a:buChar char="•"/>
            </a:pPr>
            <a:r>
              <a:rPr lang="en-US" baseline="0" dirty="0" smtClean="0"/>
              <a:t>These data are from 2013.</a:t>
            </a: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Lincoln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2 (short version), page 3-4 (longer version), and page4-5 Mid Coast District Summary; </a:t>
            </a:r>
            <a:r>
              <a:rPr lang="en-US" sz="1200" kern="1200" dirty="0" smtClean="0">
                <a:solidFill>
                  <a:schemeClr val="tx1"/>
                </a:solidFill>
                <a:effectLst/>
                <a:latin typeface="+mn-lt"/>
                <a:ea typeface="+mn-ea"/>
                <a:cs typeface="+mn-cs"/>
              </a:rPr>
              <a:t>Cardiovascular </a:t>
            </a:r>
            <a:r>
              <a:rPr lang="en-US" sz="1200" kern="1200" dirty="0" smtClean="0">
                <a:solidFill>
                  <a:schemeClr val="tx1"/>
                </a:solidFill>
                <a:effectLst/>
                <a:latin typeface="+mn-lt"/>
                <a:ea typeface="+mn-ea"/>
                <a:cs typeface="+mn-cs"/>
              </a:rPr>
              <a:t>Disease </a:t>
            </a:r>
            <a:r>
              <a:rPr lang="en-US" sz="1200" kern="1200" dirty="0" smtClean="0">
                <a:solidFill>
                  <a:schemeClr val="tx1"/>
                </a:solidFill>
                <a:effectLst/>
                <a:latin typeface="+mn-lt"/>
                <a:ea typeface="+mn-ea"/>
                <a:cs typeface="+mn-cs"/>
              </a:rPr>
              <a:t>(related to obesity) on </a:t>
            </a:r>
            <a:r>
              <a:rPr lang="en-US" sz="1200" kern="1200" dirty="0" smtClean="0">
                <a:solidFill>
                  <a:schemeClr val="tx1"/>
                </a:solidFill>
                <a:effectLst/>
                <a:latin typeface="+mn-lt"/>
                <a:ea typeface="+mn-ea"/>
                <a:cs typeface="+mn-cs"/>
              </a:rPr>
              <a:t>page </a:t>
            </a:r>
            <a:r>
              <a:rPr lang="en-US" sz="1200" kern="1200" dirty="0" smtClean="0">
                <a:solidFill>
                  <a:schemeClr val="tx1"/>
                </a:solidFill>
                <a:effectLst/>
                <a:latin typeface="+mn-lt"/>
                <a:ea typeface="+mn-ea"/>
                <a:cs typeface="+mn-cs"/>
              </a:rPr>
              <a:t>1 (short version), page 2 (longer version) and page 2-3 Mid Coast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dirty="0" smtClean="0"/>
              <a:t>Physical Activity</a:t>
            </a:r>
            <a:r>
              <a:rPr lang="en-US" i="0" baseline="0" dirty="0" smtClean="0"/>
              <a:t> &amp; Nutrition is related to Obesity (selected 4</a:t>
            </a:r>
            <a:r>
              <a:rPr lang="en-US" i="0" baseline="30000" dirty="0" smtClean="0"/>
              <a:t>th</a:t>
            </a:r>
            <a:r>
              <a:rPr lang="en-US" i="0" baseline="0" dirty="0" smtClean="0"/>
              <a:t> among respondents of the Stakeholders Survey throughout the state).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The first two sets of bars/columns are data for adults.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24% of adults in Lincoln County report having had no PA in the past month compared to 22% in Maine.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56% of adults in Lincoln County met PA recommendations while 53% of adults in Maine did. (150 minutes of moderate intensity aerobic activity per week and muscle-strengthening activities on at least 2 days/</a:t>
            </a:r>
            <a:r>
              <a:rPr lang="en-US" i="0" baseline="0" dirty="0" err="1" smtClean="0"/>
              <a:t>wk</a:t>
            </a:r>
            <a:r>
              <a:rPr lang="en-US" i="0" baseline="0" dirty="0" smtClean="0"/>
              <a:t> that work all major muscle groups).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The last set of bars/columns are data for high school students in grades 9-12.</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More Lincoln County students met PA recommendations than all students in Maine (Recommendation for youth is 60 minutes or more per day).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this graphic, the first two sets of bars/columns are data for adults. The bars show the percentage of adults who consume </a:t>
            </a:r>
            <a:r>
              <a:rPr lang="en-US" sz="1200" kern="1200" dirty="0" smtClean="0">
                <a:solidFill>
                  <a:schemeClr val="tx1"/>
                </a:solidFill>
                <a:effectLst/>
                <a:latin typeface="+mn-lt"/>
                <a:ea typeface="+mn-ea"/>
                <a:cs typeface="+mn-cs"/>
              </a:rPr>
              <a:t>less than one serving per day of fruits, fruit juice, or vegetables.</a:t>
            </a: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30% of adults in Lincoln County report having fewer than 1 serving of fruit per day compared to 34% in Maine.</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12% of adults in Lincoln County report having fewer than 1 serving of veggies per day compared to 18%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final set of bars/columns are data for high school students in grades 9-12. This shows </a:t>
            </a:r>
            <a:r>
              <a:rPr lang="en-US" dirty="0" smtClean="0"/>
              <a:t>the p</a:t>
            </a:r>
            <a:r>
              <a:rPr lang="en-US" sz="1200" kern="1200" dirty="0" smtClean="0">
                <a:solidFill>
                  <a:schemeClr val="tx1"/>
                </a:solidFill>
                <a:effectLst/>
                <a:latin typeface="+mn-lt"/>
                <a:ea typeface="+mn-ea"/>
                <a:cs typeface="+mn-cs"/>
              </a:rPr>
              <a:t>ercentage of students who drank 100% fruit juice, ate fruit and/or ate vegetables five or more times per day during the past seven days.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i="0" baseline="0" dirty="0" smtClean="0"/>
              <a:t>In Lincoln County, a similar percentage of HS students reported having 5+ fruits/veggies per day over the previous week compared to the state percentage.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Lincoln County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Physical Activity, Nutrition, &amp; Weight section is on page 2 (short version), page 3-4 (longer version), and page4-5 Mid Coast District Summary; </a:t>
            </a:r>
            <a:r>
              <a:rPr lang="en-US" sz="1200" kern="1200" dirty="0" smtClean="0">
                <a:solidFill>
                  <a:schemeClr val="tx1"/>
                </a:solidFill>
                <a:effectLst/>
                <a:latin typeface="+mn-lt"/>
                <a:ea typeface="+mn-ea"/>
                <a:cs typeface="+mn-cs"/>
              </a:rPr>
              <a:t>Cardiovascular Disease (related to obesity) on page 1 (short version), page 2 (longer version) and page 2-3 Mid Coast District Summary.</a:t>
            </a:r>
            <a:r>
              <a:rPr lang="en-US" baseline="0" dirty="0" smtClean="0"/>
              <a:t>  </a:t>
            </a:r>
            <a:r>
              <a:rPr lang="en-US" baseline="0" smtClean="0"/>
              <a:t>(CVD </a:t>
            </a:r>
            <a:r>
              <a:rPr lang="en-US" baseline="0" dirty="0" smtClean="0"/>
              <a:t>is an outcome of reduced PA and poor nutrition)</a:t>
            </a:r>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497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dirty="0" smtClean="0"/>
              <a:t>Urban area for Bangor, Lewiston/Auburn, Portland</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91612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and Maine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lvl1pPr>
              <a:defRPr>
                <a:latin typeface="Calibri" panose="020F0502020204030204" pitchFamily="34" charset="0"/>
              </a:defRPr>
            </a:lvl1pPr>
          </a:lstStyle>
          <a:p>
            <a:fld id="{4BC1325E-524A-4EAB-BBE5-F511CFAEFD5D}" type="datetimeFigureOut">
              <a:rPr lang="en-US" smtClean="0"/>
              <a:pPr/>
              <a:t>10/15/2015</a:t>
            </a:fld>
            <a:endParaRPr lang="en-US" dirty="0"/>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lvl1pPr>
              <a:defRPr>
                <a:latin typeface="Calibri" panose="020F0502020204030204" pitchFamily="34" charset="0"/>
              </a:defRPr>
            </a:lvl1p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Calibri" panose="020F0502020204030204" pitchFamily="34" charset="0"/>
            </a:endParaRPr>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latin typeface="Calibri" panose="020F0502020204030204" pitchFamily="34" charset="0"/>
              </a:defRPr>
            </a:lvl1pPr>
          </a:lstStyle>
          <a:p>
            <a:fld id="{E71D7C81-DD6A-4425-9C81-7B2FF1A52F0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Calibri" panose="020F0502020204030204" pitchFamily="34" charset="0"/>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Calibri" panose="020F0502020204030204" pitchFamily="34" charset="0"/>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Calibri" panose="020F0502020204030204" pitchFamily="34" charset="0"/>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Calibri" panose="020F0502020204030204" pitchFamily="34" charset="0"/>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Calibri" panose="020F0502020204030204"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a:bodyPr>
          <a:lstStyle/>
          <a:p>
            <a:pPr algn="l"/>
            <a:r>
              <a:rPr lang="en-US" sz="3600" b="1" dirty="0" smtClean="0">
                <a:solidFill>
                  <a:schemeClr val="accent2">
                    <a:lumMod val="75000"/>
                  </a:schemeClr>
                </a:solidFill>
              </a:rPr>
              <a:t>Creating The Story </a:t>
            </a:r>
            <a:r>
              <a:rPr lang="en-US" sz="3600" b="1" dirty="0">
                <a:solidFill>
                  <a:schemeClr val="accent2">
                    <a:lumMod val="75000"/>
                  </a:schemeClr>
                </a:solidFill>
              </a:rPr>
              <a:t>A</a:t>
            </a:r>
            <a:r>
              <a:rPr lang="en-US" sz="3600" b="1" dirty="0" smtClean="0">
                <a:solidFill>
                  <a:schemeClr val="accent2">
                    <a:lumMod val="75000"/>
                  </a:schemeClr>
                </a:solidFill>
              </a:rPr>
              <a:t>bout Our Data</a:t>
            </a:r>
          </a:p>
          <a:p>
            <a:pPr algn="l"/>
            <a:r>
              <a:rPr lang="en-US" sz="2800" b="1" dirty="0" smtClean="0">
                <a:solidFill>
                  <a:schemeClr val="accent2">
                    <a:lumMod val="75000"/>
                  </a:schemeClr>
                </a:solidFill>
              </a:rPr>
              <a:t>Lincoln County</a:t>
            </a:r>
          </a:p>
          <a:p>
            <a:pPr algn="l"/>
            <a:r>
              <a:rPr lang="en-US" sz="2800" b="1" dirty="0" smtClean="0">
                <a:solidFill>
                  <a:schemeClr val="accent2">
                    <a:lumMod val="75000"/>
                  </a:schemeClr>
                </a:solidFill>
              </a:rPr>
              <a:t>Fall 2015/Spring 2016</a:t>
            </a:r>
            <a:endParaRPr lang="en-US" sz="2800" b="1" dirty="0">
              <a:solidFill>
                <a:schemeClr val="accent2">
                  <a:lumMod val="75000"/>
                </a:schemeClr>
              </a:solidFill>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latin typeface="Calibri" panose="020F0502020204030204" pitchFamily="34" charset="0"/>
              </a:rPr>
              <a:t>100,000 people</a:t>
            </a:r>
            <a:endParaRPr lang="en-US" sz="16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399" y="283709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Lincoln County</a:t>
            </a:r>
            <a:endParaRPr lang="en-US" dirty="0">
              <a:solidFill>
                <a:schemeClr val="accent2"/>
              </a:solidFill>
            </a:endParaRPr>
          </a:p>
        </p:txBody>
      </p:sp>
      <p:sp>
        <p:nvSpPr>
          <p:cNvPr id="4" name="TextBox 3"/>
          <p:cNvSpPr txBox="1"/>
          <p:nvPr/>
        </p:nvSpPr>
        <p:spPr>
          <a:xfrm>
            <a:off x="1352550" y="1524000"/>
            <a:ext cx="6553200" cy="369332"/>
          </a:xfrm>
          <a:prstGeom prst="rect">
            <a:avLst/>
          </a:prstGeom>
          <a:noFill/>
        </p:spPr>
        <p:txBody>
          <a:bodyPr wrap="square" rtlCol="0">
            <a:spAutoFit/>
          </a:bodyPr>
          <a:lstStyle/>
          <a:p>
            <a:r>
              <a:rPr lang="en-US" dirty="0">
                <a:latin typeface="Calibri" panose="020F0502020204030204" pitchFamily="34" charset="0"/>
              </a:rPr>
              <a:t>Stakeholder Survey – </a:t>
            </a:r>
            <a:r>
              <a:rPr lang="en-US" dirty="0" smtClean="0">
                <a:latin typeface="Calibri" panose="020F0502020204030204" pitchFamily="34" charset="0"/>
              </a:rPr>
              <a:t>Total </a:t>
            </a:r>
            <a:r>
              <a:rPr lang="en-US" dirty="0">
                <a:latin typeface="Calibri" panose="020F0502020204030204" pitchFamily="34" charset="0"/>
              </a:rPr>
              <a:t>1,639 surveys;  </a:t>
            </a:r>
            <a:r>
              <a:rPr lang="en-US" dirty="0" smtClean="0">
                <a:latin typeface="Calibri" panose="020F0502020204030204" pitchFamily="34" charset="0"/>
              </a:rPr>
              <a:t>Lincoln County 51 surveys</a:t>
            </a:r>
            <a:endParaRPr lang="en-US" dirty="0">
              <a:latin typeface="Calibri" panose="020F0502020204030204" pitchFamily="34" charset="0"/>
            </a:endParaRPr>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latin typeface="Calibri" panose="020F0502020204030204" pitchFamily="34" charset="0"/>
              </a:rPr>
              <a:t>Source: Maine SHNAPP Stakeholder Survey, 2015</a:t>
            </a:r>
            <a:endParaRPr lang="en-US" sz="1200" dirty="0">
              <a:latin typeface="Calibri" panose="020F050202020403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450284318"/>
              </p:ext>
            </p:extLst>
          </p:nvPr>
        </p:nvGraphicFramePr>
        <p:xfrm>
          <a:off x="647700" y="1981200"/>
          <a:ext cx="7962900" cy="44092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Lincoln County</a:t>
            </a:r>
            <a:endParaRPr lang="en-US" dirty="0">
              <a:solidFill>
                <a:schemeClr val="accent2"/>
              </a:solidFill>
            </a:endParaRPr>
          </a:p>
        </p:txBody>
      </p:sp>
      <p:sp>
        <p:nvSpPr>
          <p:cNvPr id="4" name="TextBox 3"/>
          <p:cNvSpPr txBox="1"/>
          <p:nvPr/>
        </p:nvSpPr>
        <p:spPr>
          <a:xfrm>
            <a:off x="1295400" y="1905000"/>
            <a:ext cx="6553200" cy="369332"/>
          </a:xfrm>
          <a:prstGeom prst="rect">
            <a:avLst/>
          </a:prstGeom>
          <a:noFill/>
        </p:spPr>
        <p:txBody>
          <a:bodyPr wrap="square" rtlCol="0">
            <a:spAutoFit/>
          </a:bodyPr>
          <a:lstStyle/>
          <a:p>
            <a:r>
              <a:rPr lang="en-US" dirty="0">
                <a:latin typeface="Calibri" panose="020F0502020204030204" pitchFamily="34" charset="0"/>
              </a:rPr>
              <a:t>Stakeholder Survey – Total 1,639 surveys;  </a:t>
            </a:r>
            <a:r>
              <a:rPr lang="en-US" dirty="0" smtClean="0">
                <a:latin typeface="Calibri" panose="020F0502020204030204" pitchFamily="34" charset="0"/>
              </a:rPr>
              <a:t>Lincoln County 51 surveys</a:t>
            </a:r>
            <a:endParaRPr lang="en-US" dirty="0">
              <a:latin typeface="Calibri" panose="020F0502020204030204" pitchFamily="34" charset="0"/>
            </a:endParaRPr>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latin typeface="Calibri" panose="020F0502020204030204" pitchFamily="34" charset="0"/>
              </a:rPr>
              <a:t>Source: Maine </a:t>
            </a:r>
            <a:r>
              <a:rPr lang="en-US" sz="1200" dirty="0">
                <a:latin typeface="Calibri" panose="020F0502020204030204" pitchFamily="34" charset="0"/>
              </a:rPr>
              <a:t>SHNAPP Stakeholder Survey, 2015</a:t>
            </a:r>
          </a:p>
          <a:p>
            <a:endParaRPr lang="en-US" dirty="0">
              <a:latin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17106909"/>
              </p:ext>
            </p:extLst>
          </p:nvPr>
        </p:nvGraphicFramePr>
        <p:xfrm>
          <a:off x="571500" y="2274331"/>
          <a:ext cx="8039100" cy="40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Drug &amp; Alcohol Abuse</a:t>
            </a:r>
            <a:br>
              <a:rPr lang="en-US" dirty="0" smtClean="0"/>
            </a:br>
            <a:r>
              <a:rPr lang="en-US" dirty="0" smtClean="0">
                <a:solidFill>
                  <a:schemeClr val="accent2"/>
                </a:solidFill>
              </a:rPr>
              <a:t>Lincoln</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latin typeface="Calibri" panose="020F0502020204030204" pitchFamily="34" charset="0"/>
              </a:rPr>
              <a:t>Lincoln</a:t>
            </a:r>
          </a:p>
          <a:p>
            <a:pPr algn="ctr"/>
            <a:r>
              <a:rPr lang="en-US" dirty="0" smtClean="0">
                <a:latin typeface="Calibri" panose="020F0502020204030204" pitchFamily="34" charset="0"/>
              </a:rPr>
              <a:t>309 per 100,000</a:t>
            </a:r>
          </a:p>
          <a:p>
            <a:pPr algn="ctr"/>
            <a:endParaRPr lang="en-US" dirty="0">
              <a:latin typeface="Calibri" panose="020F0502020204030204" pitchFamily="34" charset="0"/>
            </a:endParaRPr>
          </a:p>
          <a:p>
            <a:pPr algn="ctr"/>
            <a:r>
              <a:rPr lang="en-US" dirty="0" smtClean="0">
                <a:latin typeface="Calibri" panose="020F0502020204030204" pitchFamily="34" charset="0"/>
              </a:rPr>
              <a:t>Maine</a:t>
            </a:r>
          </a:p>
          <a:p>
            <a:pPr algn="ctr"/>
            <a:r>
              <a:rPr lang="en-US" dirty="0" smtClean="0">
                <a:latin typeface="Calibri" panose="020F0502020204030204" pitchFamily="34" charset="0"/>
              </a:rPr>
              <a:t>328 per 100,000</a:t>
            </a:r>
            <a:endParaRPr lang="en-US" dirty="0">
              <a:latin typeface="Calibri" panose="020F0502020204030204" pitchFamily="34" charset="0"/>
            </a:endParaRPr>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latin typeface="Calibri" panose="020F0502020204030204" pitchFamily="34" charset="0"/>
              </a:rPr>
              <a:t>Source: Maine Health Data Organization, 2011</a:t>
            </a:r>
            <a:endParaRPr lang="en-US" sz="1200" dirty="0">
              <a:latin typeface="Calibri" panose="020F0502020204030204" pitchFamily="34" charset="0"/>
            </a:endParaRPr>
          </a:p>
        </p:txBody>
      </p:sp>
      <p:grpSp>
        <p:nvGrpSpPr>
          <p:cNvPr id="13" name="Group 12"/>
          <p:cNvGrpSpPr/>
          <p:nvPr/>
        </p:nvGrpSpPr>
        <p:grpSpPr>
          <a:xfrm>
            <a:off x="5029200" y="999375"/>
            <a:ext cx="3849624" cy="5678424"/>
            <a:chOff x="0" y="0"/>
            <a:chExt cx="3200400" cy="4724400"/>
          </a:xfrm>
        </p:grpSpPr>
        <p:grpSp>
          <p:nvGrpSpPr>
            <p:cNvPr id="14" name="Group 13"/>
            <p:cNvGrpSpPr/>
            <p:nvPr/>
          </p:nvGrpSpPr>
          <p:grpSpPr>
            <a:xfrm>
              <a:off x="0" y="0"/>
              <a:ext cx="3200400" cy="4695825"/>
              <a:chOff x="0" y="0"/>
              <a:chExt cx="3200400" cy="4695825"/>
            </a:xfrm>
          </p:grpSpPr>
          <p:pic>
            <p:nvPicPr>
              <p:cNvPr id="18" name="Picture 17"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3200400" cy="4524375"/>
              </a:xfrm>
              <a:prstGeom prst="rect">
                <a:avLst/>
              </a:prstGeom>
              <a:noFill/>
              <a:ln>
                <a:noFill/>
              </a:ln>
            </p:spPr>
          </p:pic>
          <p:sp>
            <p:nvSpPr>
              <p:cNvPr id="19" name="Text Box 2"/>
              <p:cNvSpPr txBox="1">
                <a:spLocks noChangeArrowheads="1"/>
              </p:cNvSpPr>
              <p:nvPr/>
            </p:nvSpPr>
            <p:spPr bwMode="auto">
              <a:xfrm>
                <a:off x="0" y="0"/>
                <a:ext cx="3200400" cy="2476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a:ea typeface="Calibri"/>
                    <a:cs typeface="Arial"/>
                  </a:rPr>
                  <a:t>Substance Abuse Hospitalizations</a:t>
                </a:r>
                <a:endParaRPr lang="en-US" sz="1600" dirty="0">
                  <a:effectLst/>
                  <a:latin typeface="Arial Narrow"/>
                  <a:ea typeface="Calibri"/>
                  <a:cs typeface="Arial"/>
                </a:endParaRPr>
              </a:p>
            </p:txBody>
          </p:sp>
        </p:grpSp>
        <p:sp>
          <p:nvSpPr>
            <p:cNvPr id="16" name="Text Box 2"/>
            <p:cNvSpPr txBox="1">
              <a:spLocks noChangeArrowheads="1"/>
            </p:cNvSpPr>
            <p:nvPr/>
          </p:nvSpPr>
          <p:spPr bwMode="auto">
            <a:xfrm>
              <a:off x="104775" y="4438650"/>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1000" i="1" dirty="0">
                  <a:solidFill>
                    <a:srgbClr val="595959"/>
                  </a:solidFill>
                  <a:effectLst/>
                  <a:latin typeface="Calibri"/>
                  <a:ea typeface="Calibri"/>
                  <a:cs typeface="Arial"/>
                </a:rPr>
                <a:t>Maine Shared Health Needs Assessment, 2015</a:t>
              </a:r>
              <a:endParaRPr lang="en-US" sz="1400" dirty="0">
                <a:effectLst/>
                <a:latin typeface="Arial Narrow"/>
                <a:ea typeface="Calibri"/>
                <a:cs typeface="Arial"/>
              </a:endParaRPr>
            </a:p>
          </p:txBody>
        </p:sp>
      </p:grpSp>
      <p:cxnSp>
        <p:nvCxnSpPr>
          <p:cNvPr id="20" name="Straight Arrow Connector 19"/>
          <p:cNvCxnSpPr/>
          <p:nvPr/>
        </p:nvCxnSpPr>
        <p:spPr>
          <a:xfrm>
            <a:off x="3200400" y="4419600"/>
            <a:ext cx="3124200" cy="6391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Lincoln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latin typeface="Calibri" panose="020F0502020204030204" pitchFamily="34" charset="0"/>
              </a:rPr>
              <a:t>Source: Maine Emergency Medical Services, 2014</a:t>
            </a:r>
            <a:endParaRPr lang="en-US" sz="1200" dirty="0">
              <a:latin typeface="Calibri" panose="020F050202020403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272969795"/>
              </p:ext>
            </p:extLst>
          </p:nvPr>
        </p:nvGraphicFramePr>
        <p:xfrm>
          <a:off x="457200" y="1676400"/>
          <a:ext cx="83058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3025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Lincoln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latin typeface="Calibri" panose="020F0502020204030204" pitchFamily="34" charset="0"/>
              </a:rPr>
              <a:t>Source: Maine Integrated Youth Health Survey, 2013</a:t>
            </a:r>
            <a:endParaRPr lang="en-US" sz="1200" dirty="0">
              <a:latin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404468524"/>
              </p:ext>
            </p:extLst>
          </p:nvPr>
        </p:nvGraphicFramePr>
        <p:xfrm>
          <a:off x="609600" y="1752601"/>
          <a:ext cx="80010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1340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Obesity</a:t>
            </a:r>
            <a:br>
              <a:rPr lang="en-US" dirty="0" smtClean="0"/>
            </a:br>
            <a:r>
              <a:rPr lang="en-US" dirty="0" smtClean="0">
                <a:solidFill>
                  <a:schemeClr val="accent2"/>
                </a:solidFill>
              </a:rPr>
              <a:t>Lincoln</a:t>
            </a:r>
            <a:br>
              <a:rPr lang="en-US" dirty="0" smtClean="0">
                <a:solidFill>
                  <a:schemeClr val="accent2"/>
                </a:solidFill>
              </a:rPr>
            </a:br>
            <a:r>
              <a:rPr lang="en-US" dirty="0" smtClean="0">
                <a:solidFill>
                  <a:schemeClr val="accent2"/>
                </a:solidFill>
              </a:rPr>
              <a:t>County</a:t>
            </a:r>
            <a:endParaRPr lang="en-US" dirty="0">
              <a:solidFill>
                <a:schemeClr val="accent2"/>
              </a:solidFill>
            </a:endParaRPr>
          </a:p>
        </p:txBody>
      </p:sp>
      <p:sp>
        <p:nvSpPr>
          <p:cNvPr id="3" name="TextBox 2"/>
          <p:cNvSpPr txBox="1"/>
          <p:nvPr/>
        </p:nvSpPr>
        <p:spPr>
          <a:xfrm>
            <a:off x="304800" y="6380018"/>
            <a:ext cx="6324600" cy="276999"/>
          </a:xfrm>
          <a:prstGeom prst="rect">
            <a:avLst/>
          </a:prstGeom>
          <a:noFill/>
        </p:spPr>
        <p:txBody>
          <a:bodyPr wrap="square" rtlCol="0">
            <a:spAutoFit/>
          </a:bodyPr>
          <a:lstStyle/>
          <a:p>
            <a:r>
              <a:rPr lang="en-US" sz="1200" dirty="0" smtClean="0">
                <a:latin typeface="Calibri" panose="020F0502020204030204" pitchFamily="34" charset="0"/>
              </a:rPr>
              <a:t>Source: Behavioral Risk Factor Surveillance System (BRFSS), 2013</a:t>
            </a:r>
          </a:p>
        </p:txBody>
      </p:sp>
      <p:sp>
        <p:nvSpPr>
          <p:cNvPr id="5" name="TextBox 4"/>
          <p:cNvSpPr txBox="1"/>
          <p:nvPr/>
        </p:nvSpPr>
        <p:spPr>
          <a:xfrm>
            <a:off x="990600" y="3429000"/>
            <a:ext cx="22860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smtClean="0">
                <a:latin typeface="Calibri" panose="020F0502020204030204" pitchFamily="34" charset="0"/>
              </a:rPr>
              <a:t>Lincoln</a:t>
            </a:r>
            <a:endParaRPr lang="en-US" dirty="0">
              <a:latin typeface="Calibri" panose="020F0502020204030204" pitchFamily="34" charset="0"/>
            </a:endParaRPr>
          </a:p>
          <a:p>
            <a:pPr algn="ctr"/>
            <a:r>
              <a:rPr lang="en-US" dirty="0" smtClean="0">
                <a:latin typeface="Calibri" panose="020F0502020204030204" pitchFamily="34" charset="0"/>
              </a:rPr>
              <a:t>22%</a:t>
            </a:r>
            <a:endParaRPr lang="en-US" dirty="0">
              <a:latin typeface="Calibri" panose="020F0502020204030204" pitchFamily="34" charset="0"/>
            </a:endParaRPr>
          </a:p>
          <a:p>
            <a:pPr algn="ctr"/>
            <a:endParaRPr lang="en-US" dirty="0">
              <a:latin typeface="Calibri" panose="020F0502020204030204" pitchFamily="34" charset="0"/>
            </a:endParaRPr>
          </a:p>
          <a:p>
            <a:pPr algn="ctr"/>
            <a:r>
              <a:rPr lang="en-US" dirty="0">
                <a:latin typeface="Calibri" panose="020F0502020204030204" pitchFamily="34" charset="0"/>
              </a:rPr>
              <a:t>Maine</a:t>
            </a:r>
          </a:p>
          <a:p>
            <a:pPr algn="ctr"/>
            <a:r>
              <a:rPr lang="en-US" dirty="0" smtClean="0">
                <a:latin typeface="Calibri" panose="020F0502020204030204" pitchFamily="34" charset="0"/>
              </a:rPr>
              <a:t>29%</a:t>
            </a:r>
            <a:endParaRPr lang="en-US" dirty="0">
              <a:latin typeface="Calibri" panose="020F0502020204030204" pitchFamily="34" charset="0"/>
            </a:endParaRPr>
          </a:p>
        </p:txBody>
      </p:sp>
      <p:grpSp>
        <p:nvGrpSpPr>
          <p:cNvPr id="8" name="Group 7"/>
          <p:cNvGrpSpPr/>
          <p:nvPr/>
        </p:nvGrpSpPr>
        <p:grpSpPr>
          <a:xfrm>
            <a:off x="4922629" y="762000"/>
            <a:ext cx="3849624" cy="5678424"/>
            <a:chOff x="0" y="0"/>
            <a:chExt cx="3200400" cy="4949190"/>
          </a:xfrm>
        </p:grpSpPr>
        <p:grpSp>
          <p:nvGrpSpPr>
            <p:cNvPr id="9" name="Group 8"/>
            <p:cNvGrpSpPr/>
            <p:nvPr/>
          </p:nvGrpSpPr>
          <p:grpSpPr>
            <a:xfrm>
              <a:off x="0" y="0"/>
              <a:ext cx="3200400" cy="4914900"/>
              <a:chOff x="0" y="0"/>
              <a:chExt cx="3200400" cy="4914900"/>
            </a:xfrm>
          </p:grpSpPr>
          <p:pic>
            <p:nvPicPr>
              <p:cNvPr id="11" name="Picture 10" descr="C:\Users\pmadden\Dropbox\SHNAPP Report\Maps!\Obesit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
                <a:ext cx="3200400" cy="4752975"/>
              </a:xfrm>
              <a:prstGeom prst="rect">
                <a:avLst/>
              </a:prstGeom>
              <a:noFill/>
              <a:ln>
                <a:noFill/>
              </a:ln>
            </p:spPr>
          </p:pic>
          <p:sp>
            <p:nvSpPr>
              <p:cNvPr id="12" name="Text Box 2"/>
              <p:cNvSpPr txBox="1">
                <a:spLocks noChangeArrowheads="1"/>
              </p:cNvSpPr>
              <p:nvPr/>
            </p:nvSpPr>
            <p:spPr bwMode="auto">
              <a:xfrm>
                <a:off x="38100" y="0"/>
                <a:ext cx="3162300"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400" b="1" dirty="0">
                    <a:effectLst/>
                    <a:latin typeface="Calibri"/>
                    <a:ea typeface="Calibri"/>
                    <a:cs typeface="Arial"/>
                  </a:rPr>
                  <a:t>Percentage of Obese </a:t>
                </a:r>
                <a:r>
                  <a:rPr lang="en-US" sz="1400" b="1" dirty="0" smtClean="0">
                    <a:effectLst/>
                    <a:latin typeface="Calibri"/>
                    <a:ea typeface="Calibri"/>
                    <a:cs typeface="Arial"/>
                  </a:rPr>
                  <a:t>Adults by County</a:t>
                </a:r>
                <a:endParaRPr lang="en-US" sz="1600" dirty="0">
                  <a:effectLst/>
                  <a:latin typeface="Arial Narrow"/>
                  <a:ea typeface="Calibri"/>
                  <a:cs typeface="Arial"/>
                </a:endParaRPr>
              </a:p>
            </p:txBody>
          </p:sp>
        </p:grpSp>
        <p:sp>
          <p:nvSpPr>
            <p:cNvPr id="10" name="Text Box 2"/>
            <p:cNvSpPr txBox="1">
              <a:spLocks noChangeArrowheads="1"/>
            </p:cNvSpPr>
            <p:nvPr/>
          </p:nvSpPr>
          <p:spPr bwMode="auto">
            <a:xfrm>
              <a:off x="209550" y="4667250"/>
              <a:ext cx="1381125" cy="28194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1000" i="1" dirty="0">
                  <a:solidFill>
                    <a:srgbClr val="595959"/>
                  </a:solidFill>
                  <a:effectLst/>
                  <a:latin typeface="Calibri"/>
                  <a:ea typeface="Calibri"/>
                  <a:cs typeface="Arial"/>
                </a:rPr>
                <a:t>Maine Shared Health Needs Assessment, 2015</a:t>
              </a:r>
              <a:endParaRPr lang="en-US" sz="1400" dirty="0">
                <a:effectLst/>
                <a:latin typeface="Arial Narrow"/>
                <a:ea typeface="Calibri"/>
                <a:cs typeface="Arial"/>
              </a:endParaRPr>
            </a:p>
          </p:txBody>
        </p:sp>
      </p:grpSp>
      <p:cxnSp>
        <p:nvCxnSpPr>
          <p:cNvPr id="14" name="Straight Arrow Connector 13"/>
          <p:cNvCxnSpPr/>
          <p:nvPr/>
        </p:nvCxnSpPr>
        <p:spPr>
          <a:xfrm>
            <a:off x="3200400" y="4419600"/>
            <a:ext cx="3124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Lincoln County</a:t>
            </a:r>
            <a:endParaRPr lang="en-US" dirty="0">
              <a:solidFill>
                <a:schemeClr val="accent2"/>
              </a:solidFill>
            </a:endParaRPr>
          </a:p>
        </p:txBody>
      </p:sp>
      <p:sp>
        <p:nvSpPr>
          <p:cNvPr id="3" name="TextBox 2"/>
          <p:cNvSpPr txBox="1"/>
          <p:nvPr/>
        </p:nvSpPr>
        <p:spPr>
          <a:xfrm>
            <a:off x="609600" y="6172200"/>
            <a:ext cx="7848600" cy="461665"/>
          </a:xfrm>
          <a:prstGeom prst="rect">
            <a:avLst/>
          </a:prstGeom>
          <a:noFill/>
        </p:spPr>
        <p:txBody>
          <a:bodyPr wrap="square" rtlCol="0">
            <a:spAutoFit/>
          </a:bodyPr>
          <a:lstStyle/>
          <a:p>
            <a:r>
              <a:rPr lang="en-US" sz="1200" dirty="0">
                <a:latin typeface="Calibri" panose="020F0502020204030204" pitchFamily="34" charset="0"/>
              </a:rPr>
              <a:t>Source for adults: Behavioral Risk Factor Surveillance System (BRFSS), 2013</a:t>
            </a:r>
          </a:p>
          <a:p>
            <a:r>
              <a:rPr lang="en-US" sz="1200" dirty="0">
                <a:latin typeface="Calibri" panose="020F0502020204030204" pitchFamily="34" charset="0"/>
              </a:rPr>
              <a:t>Source for high school students: Maine Integrated Youth Health Survey (MIYHS), 2013 </a:t>
            </a:r>
          </a:p>
        </p:txBody>
      </p:sp>
      <p:graphicFrame>
        <p:nvGraphicFramePr>
          <p:cNvPr id="7" name="Chart 6"/>
          <p:cNvGraphicFramePr>
            <a:graphicFrameLocks/>
          </p:cNvGraphicFramePr>
          <p:nvPr>
            <p:extLst>
              <p:ext uri="{D42A27DB-BD31-4B8C-83A1-F6EECF244321}">
                <p14:modId xmlns:p14="http://schemas.microsoft.com/office/powerpoint/2010/main" val="1921524263"/>
              </p:ext>
            </p:extLst>
          </p:nvPr>
        </p:nvGraphicFramePr>
        <p:xfrm>
          <a:off x="457200" y="1676400"/>
          <a:ext cx="82296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&amp; Nutrition</a:t>
            </a:r>
            <a:br>
              <a:rPr lang="en-US" dirty="0" smtClean="0"/>
            </a:br>
            <a:r>
              <a:rPr lang="en-US" dirty="0" smtClean="0">
                <a:solidFill>
                  <a:schemeClr val="accent2"/>
                </a:solidFill>
              </a:rPr>
              <a:t>Lincoln County</a:t>
            </a:r>
            <a:endParaRPr lang="en-US" dirty="0"/>
          </a:p>
        </p:txBody>
      </p:sp>
      <p:sp>
        <p:nvSpPr>
          <p:cNvPr id="9" name="TextBox 8"/>
          <p:cNvSpPr txBox="1"/>
          <p:nvPr/>
        </p:nvSpPr>
        <p:spPr>
          <a:xfrm>
            <a:off x="573578" y="6172200"/>
            <a:ext cx="8021782" cy="738664"/>
          </a:xfrm>
          <a:prstGeom prst="rect">
            <a:avLst/>
          </a:prstGeom>
          <a:noFill/>
        </p:spPr>
        <p:txBody>
          <a:bodyPr wrap="square" rtlCol="0">
            <a:spAutoFit/>
          </a:bodyPr>
          <a:lstStyle/>
          <a:p>
            <a:r>
              <a:rPr lang="en-US" sz="1200" dirty="0" smtClean="0">
                <a:latin typeface="Calibri" panose="020F0502020204030204" pitchFamily="34" charset="0"/>
              </a:rPr>
              <a:t>Source for Adults: </a:t>
            </a:r>
            <a:r>
              <a:rPr lang="en-US" sz="1200" dirty="0">
                <a:latin typeface="Calibri" panose="020F0502020204030204" pitchFamily="34" charset="0"/>
              </a:rPr>
              <a:t>Behavioral Risk Factor Surveillance System (BRFSS), </a:t>
            </a:r>
            <a:r>
              <a:rPr lang="en-US" sz="1200" dirty="0" smtClean="0">
                <a:latin typeface="Calibri" panose="020F0502020204030204" pitchFamily="34" charset="0"/>
              </a:rPr>
              <a:t>2013</a:t>
            </a:r>
          </a:p>
          <a:p>
            <a:r>
              <a:rPr lang="en-US" sz="1200" dirty="0" smtClean="0">
                <a:latin typeface="Calibri" panose="020F0502020204030204" pitchFamily="34" charset="0"/>
              </a:rPr>
              <a:t>Source for High School Students: Maine Integrated Youth Health Survey (MIYHS), 2013</a:t>
            </a:r>
            <a:endParaRPr lang="en-US" sz="1200" dirty="0">
              <a:latin typeface="Calibri" panose="020F0502020204030204" pitchFamily="34" charset="0"/>
            </a:endParaRP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928380326"/>
              </p:ext>
            </p:extLst>
          </p:nvPr>
        </p:nvGraphicFramePr>
        <p:xfrm>
          <a:off x="573578" y="1905000"/>
          <a:ext cx="7960822"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2841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Physical Activity &amp; Nutrition</a:t>
            </a:r>
            <a:br>
              <a:rPr lang="en-US" dirty="0" smtClean="0"/>
            </a:br>
            <a:r>
              <a:rPr lang="en-US" dirty="0" smtClean="0">
                <a:solidFill>
                  <a:schemeClr val="accent2"/>
                </a:solidFill>
              </a:rPr>
              <a:t>Lincoln County</a:t>
            </a:r>
            <a:endParaRPr lang="en-US" dirty="0"/>
          </a:p>
        </p:txBody>
      </p:sp>
      <p:sp>
        <p:nvSpPr>
          <p:cNvPr id="9" name="TextBox 8"/>
          <p:cNvSpPr txBox="1"/>
          <p:nvPr/>
        </p:nvSpPr>
        <p:spPr>
          <a:xfrm>
            <a:off x="573578" y="6172200"/>
            <a:ext cx="8021782" cy="738664"/>
          </a:xfrm>
          <a:prstGeom prst="rect">
            <a:avLst/>
          </a:prstGeom>
          <a:noFill/>
        </p:spPr>
        <p:txBody>
          <a:bodyPr wrap="square" rtlCol="0">
            <a:spAutoFit/>
          </a:bodyPr>
          <a:lstStyle/>
          <a:p>
            <a:r>
              <a:rPr lang="en-US" sz="1200" dirty="0" smtClean="0">
                <a:latin typeface="Calibri" panose="020F0502020204030204" pitchFamily="34" charset="0"/>
              </a:rPr>
              <a:t>Source for Adults: </a:t>
            </a:r>
            <a:r>
              <a:rPr lang="en-US" sz="1200" dirty="0">
                <a:latin typeface="Calibri" panose="020F0502020204030204" pitchFamily="34" charset="0"/>
              </a:rPr>
              <a:t>Behavioral Risk Factor Surveillance System (BRFSS), </a:t>
            </a:r>
            <a:r>
              <a:rPr lang="en-US" sz="1200" dirty="0" smtClean="0">
                <a:latin typeface="Calibri" panose="020F0502020204030204" pitchFamily="34" charset="0"/>
              </a:rPr>
              <a:t>2013</a:t>
            </a:r>
          </a:p>
          <a:p>
            <a:r>
              <a:rPr lang="en-US" sz="1200" dirty="0">
                <a:latin typeface="Calibri" panose="020F0502020204030204" pitchFamily="34" charset="0"/>
              </a:rPr>
              <a:t>Source for High School Students: Maine Integrated Youth Health Survey (MIYHS), 2013</a:t>
            </a:r>
            <a:endParaRPr lang="en-US" sz="1200" dirty="0" smtClean="0">
              <a:latin typeface="Calibri" panose="020F0502020204030204" pitchFamily="34" charset="0"/>
            </a:endParaRP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696698019"/>
              </p:ext>
            </p:extLst>
          </p:nvPr>
        </p:nvGraphicFramePr>
        <p:xfrm>
          <a:off x="582722" y="1981200"/>
          <a:ext cx="7875478"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7585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840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72734746"/>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124200"/>
                <a:gridCol w="2971800"/>
              </a:tblGrid>
              <a:tr h="400050">
                <a:tc>
                  <a:txBody>
                    <a:bodyPr/>
                    <a:lstStyle/>
                    <a:p>
                      <a:r>
                        <a:rPr lang="en-US" dirty="0" smtClean="0">
                          <a:latin typeface="Calibri" panose="020F0502020204030204" pitchFamily="34" charset="0"/>
                        </a:rPr>
                        <a:t>Session</a:t>
                      </a:r>
                      <a:r>
                        <a:rPr lang="en-US" baseline="0" dirty="0" smtClean="0">
                          <a:latin typeface="Calibri" panose="020F0502020204030204" pitchFamily="34" charset="0"/>
                        </a:rPr>
                        <a:t> Topic</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Drug &amp;</a:t>
                      </a:r>
                      <a:r>
                        <a:rPr lang="en-US" baseline="0" dirty="0" smtClean="0">
                          <a:latin typeface="Calibri" panose="020F0502020204030204" pitchFamily="34" charset="0"/>
                        </a:rPr>
                        <a:t> Alcohol Abuse</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Obesity</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r h="400050">
                <a:tc>
                  <a:txBody>
                    <a:bodyPr/>
                    <a:lstStyle/>
                    <a:p>
                      <a:r>
                        <a:rPr lang="en-US" dirty="0" smtClean="0">
                          <a:latin typeface="Calibri" panose="020F0502020204030204" pitchFamily="34" charset="0"/>
                        </a:rPr>
                        <a:t>Physical Activity</a:t>
                      </a:r>
                      <a:r>
                        <a:rPr lang="en-US" baseline="0" dirty="0" smtClean="0">
                          <a:latin typeface="Calibri" panose="020F0502020204030204" pitchFamily="34" charset="0"/>
                        </a:rPr>
                        <a:t> &amp; Nutrition</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Insert</a:t>
                      </a:r>
                      <a:r>
                        <a:rPr lang="en-US" baseline="0" dirty="0" smtClean="0">
                          <a:latin typeface="Calibri" panose="020F0502020204030204" pitchFamily="34" charset="0"/>
                        </a:rPr>
                        <a:t> location</a:t>
                      </a:r>
                      <a:endParaRPr lang="en-US"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lnSpcReduction="10000"/>
          </a:bodyPr>
          <a:lstStyle/>
          <a:p>
            <a:pPr marL="109728" indent="0" algn="l">
              <a:buNone/>
            </a:pPr>
            <a:r>
              <a:rPr lang="en-US" sz="2100" dirty="0" smtClean="0">
                <a:solidFill>
                  <a:schemeClr val="bg2">
                    <a:lumMod val="25000"/>
                  </a:schemeClr>
                </a:solidFill>
              </a:rPr>
              <a:t>Maine CDC District Liaison</a:t>
            </a:r>
            <a:r>
              <a:rPr lang="en-US" dirty="0" smtClean="0">
                <a:solidFill>
                  <a:schemeClr val="bg2">
                    <a:lumMod val="25000"/>
                  </a:schemeClr>
                </a:solidFill>
              </a:rPr>
              <a:t>		</a:t>
            </a:r>
            <a:r>
              <a:rPr lang="en-US" sz="2100" dirty="0" smtClean="0">
                <a:solidFill>
                  <a:schemeClr val="bg2">
                    <a:lumMod val="25000"/>
                  </a:schemeClr>
                </a:solidFill>
              </a:rPr>
              <a:t>SHNAPP Hospital Representative</a:t>
            </a:r>
          </a:p>
          <a:p>
            <a:pPr marL="109728" indent="0" algn="l">
              <a:buNone/>
            </a:pPr>
            <a:r>
              <a:rPr lang="en-US" sz="2200" dirty="0" smtClean="0">
                <a:solidFill>
                  <a:schemeClr val="bg2">
                    <a:lumMod val="25000"/>
                  </a:schemeClr>
                </a:solidFill>
              </a:rPr>
              <a:t>Name: Al May				Name: Nicole </a:t>
            </a:r>
            <a:r>
              <a:rPr lang="en-US" sz="2200" dirty="0" err="1" smtClean="0">
                <a:solidFill>
                  <a:schemeClr val="bg2">
                    <a:lumMod val="25000"/>
                  </a:schemeClr>
                </a:solidFill>
              </a:rPr>
              <a:t>Hammar</a:t>
            </a:r>
            <a:endParaRPr lang="en-US" sz="2200" dirty="0" smtClean="0">
              <a:solidFill>
                <a:schemeClr val="bg2">
                  <a:lumMod val="25000"/>
                </a:schemeClr>
              </a:solidFill>
            </a:endParaRPr>
          </a:p>
          <a:p>
            <a:pPr marL="109728" indent="0" algn="l">
              <a:buNone/>
            </a:pPr>
            <a:r>
              <a:rPr lang="en-US" sz="2200" dirty="0" smtClean="0">
                <a:solidFill>
                  <a:schemeClr val="bg2">
                    <a:lumMod val="25000"/>
                  </a:schemeClr>
                </a:solidFill>
              </a:rPr>
              <a:t>Phone					Phone: 973-7245</a:t>
            </a:r>
          </a:p>
          <a:p>
            <a:pPr marL="109728" indent="0" algn="l">
              <a:buNone/>
            </a:pPr>
            <a:r>
              <a:rPr lang="en-US" sz="2200" dirty="0" smtClean="0">
                <a:solidFill>
                  <a:schemeClr val="bg2">
                    <a:lumMod val="25000"/>
                  </a:schemeClr>
                </a:solidFill>
              </a:rPr>
              <a:t>Email					Email: nhammar@emhs.org</a:t>
            </a:r>
            <a:endParaRPr lang="en-US" sz="2200" dirty="0">
              <a:solidFill>
                <a:schemeClr val="bg2">
                  <a:lumMod val="25000"/>
                </a:schemeClr>
              </a:solidFill>
            </a:endParaRPr>
          </a:p>
          <a:p>
            <a:pPr marL="109728" indent="0" algn="l">
              <a:buNone/>
            </a:pPr>
            <a:endParaRPr lang="en-US" sz="2200" dirty="0" smtClean="0">
              <a:solidFill>
                <a:schemeClr val="bg2">
                  <a:lumMod val="25000"/>
                </a:schemeClr>
              </a:solidFill>
            </a:endParaRPr>
          </a:p>
          <a:p>
            <a:pPr marL="109728" indent="0">
              <a:buNone/>
            </a:pPr>
            <a:r>
              <a:rPr lang="en-US" sz="2200" dirty="0" smtClean="0">
                <a:solidFill>
                  <a:schemeClr val="bg2">
                    <a:lumMod val="25000"/>
                  </a:schemeClr>
                </a:solidFill>
              </a:rPr>
              <a:t>Additional SHNAPP Contacts		</a:t>
            </a:r>
            <a:r>
              <a:rPr lang="en-US" sz="2200" dirty="0">
                <a:solidFill>
                  <a:schemeClr val="bg2">
                    <a:lumMod val="25000"/>
                  </a:schemeClr>
                </a:solidFill>
              </a:rPr>
              <a:t> Additional SHNAPP Contacts</a:t>
            </a:r>
          </a:p>
          <a:p>
            <a:pPr marL="109728" indent="0">
              <a:buNone/>
            </a:pPr>
            <a:r>
              <a:rPr lang="en-US" sz="2200" dirty="0" smtClean="0">
                <a:solidFill>
                  <a:schemeClr val="bg2">
                    <a:lumMod val="25000"/>
                  </a:schemeClr>
                </a:solidFill>
              </a:rPr>
              <a:t>Name					Name</a:t>
            </a:r>
            <a:endParaRPr lang="en-US" sz="2200" dirty="0">
              <a:solidFill>
                <a:schemeClr val="bg2">
                  <a:lumMod val="25000"/>
                </a:schemeClr>
              </a:solidFill>
            </a:endParaRPr>
          </a:p>
          <a:p>
            <a:pPr marL="109728" indent="0">
              <a:buNone/>
            </a:pPr>
            <a:r>
              <a:rPr lang="en-US" sz="2200" dirty="0" smtClean="0">
                <a:solidFill>
                  <a:schemeClr val="bg2">
                    <a:lumMod val="25000"/>
                  </a:schemeClr>
                </a:solidFill>
              </a:rPr>
              <a:t>Phone					Phone</a:t>
            </a:r>
            <a:endParaRPr lang="en-US" sz="2200" dirty="0">
              <a:solidFill>
                <a:schemeClr val="bg2">
                  <a:lumMod val="25000"/>
                </a:schemeClr>
              </a:solidFill>
            </a:endParaRPr>
          </a:p>
          <a:p>
            <a:pPr marL="109728" indent="0">
              <a:buNone/>
            </a:pPr>
            <a:r>
              <a:rPr lang="en-US" sz="2200" dirty="0" smtClean="0">
                <a:solidFill>
                  <a:schemeClr val="bg2">
                    <a:lumMod val="25000"/>
                  </a:schemeClr>
                </a:solidFill>
              </a:rPr>
              <a:t>Email					Email</a:t>
            </a:r>
            <a:endParaRPr lang="en-US" sz="2200" dirty="0">
              <a:solidFill>
                <a:schemeClr val="bg2">
                  <a:lumMod val="25000"/>
                </a:schemeClr>
              </a:solidFill>
            </a:endParaRPr>
          </a:p>
          <a:p>
            <a:pPr marL="109728" indent="0" algn="l">
              <a:buNone/>
            </a:pPr>
            <a:endParaRPr lang="en-US" sz="2200" dirty="0">
              <a:solidFill>
                <a:schemeClr val="bg2">
                  <a:lumMod val="25000"/>
                </a:schemeClr>
              </a:solidFill>
            </a:endParaRPr>
          </a:p>
          <a:p>
            <a:pPr marL="109728" indent="0" algn="l">
              <a:buNone/>
            </a:pPr>
            <a:r>
              <a:rPr lang="en-US" dirty="0" smtClean="0">
                <a:solidFill>
                  <a:schemeClr val="bg2">
                    <a:lumMod val="25000"/>
                  </a:schemeClr>
                </a:solidFill>
              </a:rPr>
              <a:t>Shared CHNA Reports: </a:t>
            </a:r>
            <a:r>
              <a:rPr lang="en-US" dirty="0" smtClean="0">
                <a:solidFill>
                  <a:schemeClr val="bg2">
                    <a:lumMod val="25000"/>
                  </a:schemeClr>
                </a:solidFill>
                <a:hlinkClick r:id="rId4"/>
              </a:rPr>
              <a:t>www.maine.gov/SHNAPP/</a:t>
            </a:r>
            <a:r>
              <a:rPr lang="en-US" dirty="0" smtClean="0">
                <a:solidFill>
                  <a:schemeClr val="bg2">
                    <a:lumMod val="25000"/>
                  </a:schemeClr>
                </a:solidFill>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4" name="Diagram 3"/>
          <p:cNvGraphicFramePr/>
          <p:nvPr>
            <p:extLst>
              <p:ext uri="{D42A27DB-BD31-4B8C-83A1-F6EECF244321}">
                <p14:modId xmlns:p14="http://schemas.microsoft.com/office/powerpoint/2010/main" val="951528380"/>
              </p:ext>
            </p:extLst>
          </p:nvPr>
        </p:nvGraphicFramePr>
        <p:xfrm>
          <a:off x="13716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926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46324" cy="1066800"/>
          </a:xfrm>
        </p:spPr>
        <p:txBody>
          <a:bodyPr>
            <a:normAutofit fontScale="90000"/>
          </a:bodyPr>
          <a:lstStyle/>
          <a:p>
            <a:r>
              <a:rPr lang="en-US" dirty="0" smtClean="0"/>
              <a:t>Data Included in the Shared CHNA Reports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72172436"/>
              </p:ext>
            </p:extLst>
          </p:nvPr>
        </p:nvGraphicFramePr>
        <p:xfrm>
          <a:off x="326010" y="1714500"/>
          <a:ext cx="3813048" cy="4114801"/>
        </p:xfrm>
        <a:graphic>
          <a:graphicData uri="http://schemas.openxmlformats.org/drawingml/2006/table">
            <a:tbl>
              <a:tblPr firstRow="1" bandRow="1">
                <a:tableStyleId>{2D5ABB26-0587-4C30-8999-92F81FD0307C}</a:tableStyleId>
              </a:tblPr>
              <a:tblGrid>
                <a:gridCol w="3813048"/>
              </a:tblGrid>
              <a:tr h="368490">
                <a:tc>
                  <a:txBody>
                    <a:bodyPr/>
                    <a:lstStyle/>
                    <a:p>
                      <a:pPr algn="ctr"/>
                      <a:r>
                        <a:rPr lang="en-US" b="1" dirty="0" smtClean="0">
                          <a:latin typeface="Calibri" panose="020F0502020204030204" pitchFamily="34" charset="0"/>
                        </a:rPr>
                        <a:t>Data</a:t>
                      </a:r>
                      <a:endParaRPr lang="en-US"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903863">
                <a:tc>
                  <a:txBody>
                    <a:bodyPr/>
                    <a:lstStyle/>
                    <a:p>
                      <a:pPr algn="ctr"/>
                      <a:endParaRPr lang="en-US" dirty="0" smtClean="0">
                        <a:latin typeface="Calibri" panose="020F0502020204030204" pitchFamily="34" charset="0"/>
                      </a:endParaRPr>
                    </a:p>
                    <a:p>
                      <a:pPr algn="ctr"/>
                      <a:endParaRPr lang="en-US" sz="2000" dirty="0" smtClean="0">
                        <a:latin typeface="Calibri" panose="020F0502020204030204" pitchFamily="34" charset="0"/>
                      </a:endParaRPr>
                    </a:p>
                    <a:p>
                      <a:pPr algn="ctr"/>
                      <a:r>
                        <a:rPr lang="en-US" sz="2000" dirty="0" smtClean="0">
                          <a:latin typeface="Calibri" panose="020F0502020204030204" pitchFamily="34" charset="0"/>
                        </a:rPr>
                        <a:t>Quantitative</a:t>
                      </a:r>
                      <a:r>
                        <a:rPr lang="en-US" sz="2000" baseline="0" dirty="0" smtClean="0">
                          <a:latin typeface="Calibri" panose="020F0502020204030204" pitchFamily="34" charset="0"/>
                        </a:rPr>
                        <a:t> Data</a:t>
                      </a:r>
                    </a:p>
                    <a:p>
                      <a:pPr algn="ctr"/>
                      <a:r>
                        <a:rPr lang="en-US" sz="2000" baseline="0" dirty="0" smtClean="0">
                          <a:latin typeface="Calibri" panose="020F0502020204030204" pitchFamily="34" charset="0"/>
                        </a:rPr>
                        <a:t>25 Secondary Sources</a:t>
                      </a:r>
                    </a:p>
                    <a:p>
                      <a:pPr algn="ctr"/>
                      <a:endParaRPr lang="en-US" sz="2000" baseline="0" dirty="0" smtClean="0">
                        <a:latin typeface="Calibri" panose="020F0502020204030204" pitchFamily="34" charset="0"/>
                      </a:endParaRPr>
                    </a:p>
                    <a:p>
                      <a:pPr algn="ctr"/>
                      <a:endParaRPr lang="en-US" sz="20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2448">
                <a:tc>
                  <a:txBody>
                    <a:bodyPr/>
                    <a:lstStyle/>
                    <a:p>
                      <a:pPr algn="ctr"/>
                      <a:endParaRPr lang="en-US" dirty="0" smtClean="0">
                        <a:latin typeface="Calibri" panose="020F0502020204030204" pitchFamily="34" charset="0"/>
                      </a:endParaRPr>
                    </a:p>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SHNAPP Stakeholders</a:t>
                      </a:r>
                      <a:r>
                        <a:rPr lang="en-US" sz="2000" baseline="0" dirty="0" smtClean="0">
                          <a:latin typeface="Calibri" panose="020F0502020204030204" pitchFamily="34" charset="0"/>
                        </a:rPr>
                        <a:t> Survey</a:t>
                      </a:r>
                    </a:p>
                    <a:p>
                      <a:pPr algn="ctr"/>
                      <a:endParaRPr lang="en-US" sz="1600" baseline="0" dirty="0" smtClean="0">
                        <a:latin typeface="Calibri" panose="020F0502020204030204" pitchFamily="34" charset="0"/>
                      </a:endParaRPr>
                    </a:p>
                    <a:p>
                      <a:pPr algn="ctr"/>
                      <a:endParaRPr lang="en-US" sz="1600" baseline="0" dirty="0" smtClean="0">
                        <a:latin typeface="Calibri" panose="020F0502020204030204" pitchFamily="34" charset="0"/>
                      </a:endParaRPr>
                    </a:p>
                    <a:p>
                      <a:pPr algn="ctr"/>
                      <a:endParaRPr lang="en-US" sz="1200" baseline="0" dirty="0" smtClean="0">
                        <a:latin typeface="Calibri" panose="020F0502020204030204" pitchFamily="34" charset="0"/>
                      </a:endParaRPr>
                    </a:p>
                    <a:p>
                      <a:pPr algn="ctr"/>
                      <a:endParaRPr lang="en-US" sz="14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74101698"/>
              </p:ext>
            </p:extLst>
          </p:nvPr>
        </p:nvGraphicFramePr>
        <p:xfrm>
          <a:off x="5105400" y="1714500"/>
          <a:ext cx="3810000" cy="4114800"/>
        </p:xfrm>
        <a:graphic>
          <a:graphicData uri="http://schemas.openxmlformats.org/drawingml/2006/table">
            <a:tbl>
              <a:tblPr firstRow="1" bandRow="1">
                <a:tableStyleId>{2D5ABB26-0587-4C30-8999-92F81FD0307C}</a:tableStyleId>
              </a:tblPr>
              <a:tblGrid>
                <a:gridCol w="3810000"/>
              </a:tblGrid>
              <a:tr h="283532">
                <a:tc>
                  <a:txBody>
                    <a:bodyPr/>
                    <a:lstStyle/>
                    <a:p>
                      <a:pPr algn="ctr"/>
                      <a:r>
                        <a:rPr lang="en-US" b="1" dirty="0" smtClean="0">
                          <a:latin typeface="Calibri" panose="020F0502020204030204" pitchFamily="34" charset="0"/>
                        </a:rPr>
                        <a:t>Deliverables</a:t>
                      </a:r>
                      <a:endParaRPr lang="en-US" b="1"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944880">
                <a:tc>
                  <a:txBody>
                    <a:bodyPr/>
                    <a:lstStyle/>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State-level</a:t>
                      </a:r>
                      <a:r>
                        <a:rPr lang="en-US" sz="2000" baseline="0" dirty="0" smtClean="0">
                          <a:latin typeface="Calibri" panose="020F0502020204030204" pitchFamily="34" charset="0"/>
                        </a:rPr>
                        <a:t> Shared CHNA Report</a:t>
                      </a:r>
                    </a:p>
                    <a:p>
                      <a:pPr algn="ctr"/>
                      <a:endParaRPr lang="en-US" sz="2000"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4880">
                <a:tc>
                  <a:txBody>
                    <a:bodyPr/>
                    <a:lstStyle/>
                    <a:p>
                      <a:pPr algn="ctr"/>
                      <a:endParaRPr lang="en-US" sz="2000" baseline="0" dirty="0" smtClean="0">
                        <a:latin typeface="Calibri" panose="020F0502020204030204" pitchFamily="34" charset="0"/>
                      </a:endParaRPr>
                    </a:p>
                    <a:p>
                      <a:pPr algn="ctr"/>
                      <a:r>
                        <a:rPr lang="en-US" sz="2000" baseline="0" dirty="0" smtClean="0">
                          <a:latin typeface="Calibri" panose="020F0502020204030204" pitchFamily="34" charset="0"/>
                        </a:rPr>
                        <a:t>County-level Shared CHNA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80">
                <a:tc>
                  <a:txBody>
                    <a:bodyPr/>
                    <a:lstStyle/>
                    <a:p>
                      <a:pPr algn="ctr"/>
                      <a:endParaRPr lang="en-US" dirty="0" smtClean="0">
                        <a:latin typeface="Calibri" panose="020F0502020204030204" pitchFamily="34" charset="0"/>
                      </a:endParaRPr>
                    </a:p>
                    <a:p>
                      <a:pPr algn="ctr"/>
                      <a:r>
                        <a:rPr lang="en-US" sz="2000" dirty="0" smtClean="0">
                          <a:latin typeface="Calibri" panose="020F0502020204030204" pitchFamily="34" charset="0"/>
                        </a:rPr>
                        <a:t>Bangor, Lewiston/Auburn,</a:t>
                      </a:r>
                      <a:r>
                        <a:rPr lang="en-US" sz="2000" baseline="0" dirty="0" smtClean="0">
                          <a:latin typeface="Calibri" panose="020F0502020204030204" pitchFamily="34" charset="0"/>
                        </a:rPr>
                        <a:t> </a:t>
                      </a:r>
                    </a:p>
                    <a:p>
                      <a:pPr algn="ctr"/>
                      <a:r>
                        <a:rPr lang="en-US" sz="2000" baseline="0" dirty="0" smtClean="0">
                          <a:latin typeface="Calibri" panose="020F0502020204030204" pitchFamily="34" charset="0"/>
                        </a:rPr>
                        <a:t>Portland Shared CHNA </a:t>
                      </a:r>
                    </a:p>
                    <a:p>
                      <a:pPr algn="ctr"/>
                      <a:r>
                        <a:rPr lang="en-US" sz="2000" baseline="0" dirty="0" smtClean="0">
                          <a:latin typeface="Calibri" panose="020F0502020204030204" pitchFamily="34" charset="0"/>
                        </a:rPr>
                        <a:t>Summary Reports</a:t>
                      </a:r>
                    </a:p>
                    <a:p>
                      <a:pPr algn="ctr"/>
                      <a:endParaRPr lang="en-US" baseline="0" dirty="0" smtClean="0">
                        <a:latin typeface="Calibri" panose="020F0502020204030204" pitchFamily="34" charset="0"/>
                      </a:endParaRPr>
                    </a:p>
                    <a:p>
                      <a:pPr algn="ctr"/>
                      <a:endParaRPr lang="en-US" baseline="0"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ight Arrow 5"/>
          <p:cNvSpPr/>
          <p:nvPr/>
        </p:nvSpPr>
        <p:spPr>
          <a:xfrm>
            <a:off x="4114800" y="3733800"/>
            <a:ext cx="1066800" cy="51315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2980993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Shared CHNA data tell a story</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Data interpretation</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Your role in the story</a:t>
            </a:r>
          </a:p>
          <a:p>
            <a:pPr algn="ctr"/>
            <a:endParaRPr lang="en-US" b="1" dirty="0">
              <a:solidFill>
                <a:schemeClr val="bg1"/>
              </a:solidFill>
              <a:latin typeface="Calibri" panose="020F0502020204030204" pitchFamily="34" charset="0"/>
            </a:endParaRPr>
          </a:p>
          <a:p>
            <a:pPr algn="ctr"/>
            <a:r>
              <a:rPr lang="en-US" b="1" dirty="0">
                <a:solidFill>
                  <a:schemeClr val="bg1"/>
                </a:solidFill>
                <a:latin typeface="Calibri" panose="020F0502020204030204" pitchFamily="34" charset="0"/>
              </a:rPr>
              <a:t>Pulling it all together</a:t>
            </a:r>
          </a:p>
          <a:p>
            <a:endParaRPr lang="en-US" dirty="0">
              <a:latin typeface="Calibri" panose="020F0502020204030204" pitchFamily="34" charset="0"/>
            </a:endParaRPr>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538" t="56051" r="12002" b="2279"/>
          <a:stretch/>
        </p:blipFill>
        <p:spPr bwMode="auto">
          <a:xfrm>
            <a:off x="2077342" y="2000135"/>
            <a:ext cx="4989317" cy="2857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The Script</a:t>
            </a:r>
            <a:endParaRPr lang="en-US" dirty="0"/>
          </a:p>
        </p:txBody>
      </p:sp>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0" r="100000">
                        <a14:foregroundMark x1="59278" y1="33803" x2="59278" y2="33803"/>
                        <a14:foregroundMark x1="63918" y1="31690" x2="63918" y2="31690"/>
                        <a14:foregroundMark x1="59794" y1="33099" x2="59794" y2="33099"/>
                        <a14:foregroundMark x1="61856" y1="33099" x2="61856" y2="33099"/>
                        <a14:foregroundMark x1="66495" y1="33099" x2="66495" y2="33099"/>
                        <a14:foregroundMark x1="56186" y1="29577" x2="56186" y2="29577"/>
                        <a14:foregroundMark x1="54639" y1="33803" x2="54639" y2="33803"/>
                        <a14:foregroundMark x1="54124" y1="34507" x2="54124" y2="34507"/>
                        <a14:foregroundMark x1="81443" y1="45070" x2="81443" y2="45070"/>
                        <a14:foregroundMark x1="78351" y1="40845" x2="78351" y2="40845"/>
                        <a14:foregroundMark x1="81443" y1="43662" x2="81443" y2="43662"/>
                        <a14:foregroundMark x1="82474" y1="47183" x2="82474" y2="47183"/>
                        <a14:foregroundMark x1="83505" y1="49296" x2="83505" y2="49296"/>
                        <a14:foregroundMark x1="85052" y1="50704" x2="85052" y2="50704"/>
                        <a14:foregroundMark x1="85052" y1="50704" x2="85052" y2="50704"/>
                        <a14:foregroundMark x1="74227" y1="38028" x2="74227" y2="38028"/>
                      </a14:backgroundRemoval>
                    </a14:imgEffect>
                  </a14:imgLayer>
                </a14:imgProps>
              </a:ext>
              <a:ext uri="{28A0092B-C50C-407E-A947-70E740481C1C}">
                <a14:useLocalDpi xmlns:a14="http://schemas.microsoft.com/office/drawing/2010/main" val="0"/>
              </a:ext>
            </a:extLst>
          </a:blip>
          <a:srcRect/>
          <a:stretch>
            <a:fillRect/>
          </a:stretch>
        </p:blipFill>
        <p:spPr bwMode="auto">
          <a:xfrm>
            <a:off x="1066800" y="4473019"/>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latin typeface="Calibri" panose="020F0502020204030204" pitchFamily="34" charset="0"/>
              </a:rPr>
              <a:t>100 people</a:t>
            </a:r>
            <a:endParaRPr lang="en-US" sz="1600" dirty="0">
              <a:latin typeface="Calibri" panose="020F0502020204030204" pitchFamily="34" charset="0"/>
            </a:endParaRPr>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latin typeface="Calibri" panose="020F0502020204030204" pitchFamily="34" charset="0"/>
              </a:rPr>
              <a:t>1,000 infants</a:t>
            </a:r>
            <a:endParaRPr lang="en-US" sz="1600" dirty="0">
              <a:latin typeface="Calibri" panose="020F0502020204030204" pitchFamily="34" charset="0"/>
            </a:endParaRPr>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5083</TotalTime>
  <Words>3897</Words>
  <Application>Microsoft Office PowerPoint</Application>
  <PresentationFormat>On-screen Show (4:3)</PresentationFormat>
  <Paragraphs>322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Lincoln County</vt:lpstr>
      <vt:lpstr>Top issues affecting where we live, work, learn &amp; play in Lincoln County</vt:lpstr>
      <vt:lpstr> Drug &amp; Alcohol Abuse Lincoln County</vt:lpstr>
      <vt:lpstr>Drug &amp; Alcohol Abuse Lincoln County</vt:lpstr>
      <vt:lpstr>Drug &amp; Alcohol Abuse Lincoln County</vt:lpstr>
      <vt:lpstr>2 Minute Data Review</vt:lpstr>
      <vt:lpstr> Obesity Lincoln County</vt:lpstr>
      <vt:lpstr>Obesity Lincoln County</vt:lpstr>
      <vt:lpstr>2 Minute Data Review</vt:lpstr>
      <vt:lpstr> Physical Activity &amp; Nutrition Lincoln County</vt:lpstr>
      <vt:lpstr> Physical Activity &amp; Nutrition Lincoln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274</cp:revision>
  <cp:lastPrinted>2015-10-13T20:15:08Z</cp:lastPrinted>
  <dcterms:created xsi:type="dcterms:W3CDTF">2015-06-09T16:33:57Z</dcterms:created>
  <dcterms:modified xsi:type="dcterms:W3CDTF">2015-10-15T18:51:45Z</dcterms:modified>
</cp:coreProperties>
</file>